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60" r:id="rId5"/>
    <p:sldId id="261" r:id="rId6"/>
    <p:sldId id="272" r:id="rId7"/>
    <p:sldId id="273" r:id="rId8"/>
    <p:sldId id="259" r:id="rId9"/>
    <p:sldId id="262" r:id="rId10"/>
    <p:sldId id="267" r:id="rId11"/>
    <p:sldId id="263" r:id="rId12"/>
    <p:sldId id="268" r:id="rId13"/>
    <p:sldId id="264" r:id="rId14"/>
    <p:sldId id="265" r:id="rId15"/>
    <p:sldId id="269" r:id="rId16"/>
    <p:sldId id="274" r:id="rId17"/>
    <p:sldId id="270" r:id="rId18"/>
    <p:sldId id="271" r:id="rId19"/>
    <p:sldId id="266" r:id="rId2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20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12/01/2014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12/01/2014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12/01/2014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12/01/2014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12/01/2014</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12/01/2014</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12/01/2014</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12/01/2014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12/01/2014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12/01/2014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12/01/2014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12/01/2014</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1282" y="404663"/>
            <a:ext cx="9144000" cy="720081"/>
          </a:xfrm>
        </p:spPr>
        <p:txBody>
          <a:bodyPr>
            <a:normAutofit/>
          </a:bodyPr>
          <a:lstStyle/>
          <a:p>
            <a:r>
              <a:rPr lang="es-CO" sz="4000" b="1" dirty="0" smtClean="0">
                <a:latin typeface="Agency FB" pitchFamily="34" charset="0"/>
              </a:rPr>
              <a:t>¿QUÉ HACER PARA QUE TE BAYA BIEN EN LA VIDA?</a:t>
            </a:r>
            <a:endParaRPr lang="es-CO" sz="4000" b="1" dirty="0">
              <a:latin typeface="Agency FB" pitchFamily="34" charset="0"/>
            </a:endParaRPr>
          </a:p>
        </p:txBody>
      </p:sp>
      <p:sp>
        <p:nvSpPr>
          <p:cNvPr id="3" name="2 Subtítulo"/>
          <p:cNvSpPr>
            <a:spLocks noGrp="1"/>
          </p:cNvSpPr>
          <p:nvPr>
            <p:ph type="subTitle" idx="1"/>
          </p:nvPr>
        </p:nvSpPr>
        <p:spPr>
          <a:xfrm>
            <a:off x="1331640" y="5661248"/>
            <a:ext cx="6400800" cy="843880"/>
          </a:xfrm>
        </p:spPr>
        <p:txBody>
          <a:bodyPr>
            <a:normAutofit/>
          </a:bodyPr>
          <a:lstStyle/>
          <a:p>
            <a:r>
              <a:rPr lang="es-CO" sz="3600" b="1" dirty="0" smtClean="0">
                <a:solidFill>
                  <a:srgbClr val="FF0000"/>
                </a:solidFill>
              </a:rPr>
              <a:t>Salmo 37:5</a:t>
            </a:r>
            <a:endParaRPr lang="es-CO" sz="3600" b="1"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4667" y="1484784"/>
            <a:ext cx="4561589"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Menos"/>
          <p:cNvSpPr/>
          <p:nvPr/>
        </p:nvSpPr>
        <p:spPr>
          <a:xfrm>
            <a:off x="-556773" y="1052736"/>
            <a:ext cx="10297144" cy="228600"/>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23756200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62500" lnSpcReduction="20000"/>
          </a:bodyPr>
          <a:lstStyle/>
          <a:p>
            <a:pPr marL="0" indent="0" algn="ctr">
              <a:buNone/>
            </a:pPr>
            <a:r>
              <a:rPr lang="es-CO" dirty="0" smtClean="0"/>
              <a:t> </a:t>
            </a:r>
            <a:r>
              <a:rPr lang="es-CO" sz="4400" b="1" dirty="0"/>
              <a:t>¿Cuántos quisieran que les vaya bien en esta vida y en la eternidad?</a:t>
            </a:r>
          </a:p>
          <a:p>
            <a:pPr marL="0" indent="0" algn="ctr">
              <a:buNone/>
            </a:pPr>
            <a:r>
              <a:rPr lang="es-CO" sz="3800" b="1" dirty="0" smtClean="0"/>
              <a:t>¿Qué </a:t>
            </a:r>
            <a:r>
              <a:rPr lang="es-CO" sz="3800" b="1" dirty="0"/>
              <a:t>pide Dios de ti para que te vaya bien</a:t>
            </a:r>
            <a:r>
              <a:rPr lang="es-CO" sz="3800" b="1" dirty="0" smtClean="0"/>
              <a:t>?</a:t>
            </a:r>
          </a:p>
          <a:p>
            <a:pPr marL="0" indent="0" algn="ctr">
              <a:buNone/>
            </a:pPr>
            <a:r>
              <a:rPr lang="es-CO" sz="3800" b="1" dirty="0"/>
              <a:t>P</a:t>
            </a:r>
            <a:r>
              <a:rPr lang="es-CO" sz="3800" b="1" dirty="0" smtClean="0"/>
              <a:t>ara que nos baya bien en la vida hay que llenar ciertos requisitos.</a:t>
            </a:r>
            <a:endParaRPr lang="es-CO" sz="3800" b="1" dirty="0"/>
          </a:p>
          <a:p>
            <a:pPr marL="0" indent="0" algn="ctr">
              <a:buNone/>
            </a:pPr>
            <a:r>
              <a:rPr lang="es-CO" dirty="0" smtClean="0"/>
              <a:t> </a:t>
            </a:r>
          </a:p>
          <a:p>
            <a:pPr marL="0" indent="0" algn="ctr">
              <a:buNone/>
            </a:pPr>
            <a:r>
              <a:rPr lang="es-CO" dirty="0" smtClean="0"/>
              <a:t>Analizaremos </a:t>
            </a:r>
            <a:r>
              <a:rPr lang="es-CO" dirty="0"/>
              <a:t>cinco Peticiones de Dios para que te vaya bien</a:t>
            </a:r>
            <a:r>
              <a:rPr lang="es-CO" dirty="0" smtClean="0"/>
              <a:t>. </a:t>
            </a:r>
            <a:endParaRPr lang="es-CO" dirty="0"/>
          </a:p>
          <a:p>
            <a:pPr marL="0" indent="0" algn="ctr">
              <a:buNone/>
            </a:pPr>
            <a:r>
              <a:rPr lang="es-CO" b="1" dirty="0">
                <a:solidFill>
                  <a:srgbClr val="FF0000"/>
                </a:solidFill>
              </a:rPr>
              <a:t>Deuteronomio 10:12 y </a:t>
            </a:r>
            <a:r>
              <a:rPr lang="es-CO" b="1" dirty="0" smtClean="0">
                <a:solidFill>
                  <a:srgbClr val="FF0000"/>
                </a:solidFill>
              </a:rPr>
              <a:t>13.</a:t>
            </a:r>
            <a:endParaRPr lang="es-CO" b="1" dirty="0">
              <a:solidFill>
                <a:srgbClr val="FF0000"/>
              </a:solidFill>
            </a:endParaRPr>
          </a:p>
          <a:p>
            <a:pPr marL="0" indent="0" algn="ctr">
              <a:buNone/>
            </a:pPr>
            <a:r>
              <a:rPr lang="es-CO" dirty="0" smtClean="0"/>
              <a:t>«</a:t>
            </a:r>
            <a:r>
              <a:rPr lang="es-CO" sz="3800" dirty="0" smtClean="0">
                <a:latin typeface="Agency FB" pitchFamily="34" charset="0"/>
              </a:rPr>
              <a:t>Ahora</a:t>
            </a:r>
            <a:r>
              <a:rPr lang="es-CO" sz="3800" dirty="0">
                <a:latin typeface="Agency FB" pitchFamily="34" charset="0"/>
              </a:rPr>
              <a:t>, pues, Israel, ¿qué pide el Señor tu Dios de ti? Que reverencies al Eterno tu Dios, que andes en todos sus caminos, que lo ames, y sirvas de todo corazón y con toda tu </a:t>
            </a:r>
            <a:r>
              <a:rPr lang="es-CO" sz="3800" dirty="0" smtClean="0">
                <a:latin typeface="Agency FB" pitchFamily="34" charset="0"/>
              </a:rPr>
              <a:t>alma. 13 </a:t>
            </a:r>
            <a:r>
              <a:rPr lang="es-CO" sz="3800" dirty="0">
                <a:latin typeface="Agency FB" pitchFamily="34" charset="0"/>
              </a:rPr>
              <a:t>"Que guardes los Mandamientos del Eterno y sus preceptos que te ordeno hoy, para que te vaya </a:t>
            </a:r>
            <a:r>
              <a:rPr lang="es-CO" sz="3800" dirty="0" smtClean="0">
                <a:latin typeface="Agency FB" pitchFamily="34" charset="0"/>
              </a:rPr>
              <a:t>bien</a:t>
            </a:r>
            <a:r>
              <a:rPr lang="es-CO" dirty="0" smtClean="0"/>
              <a:t>».</a:t>
            </a:r>
            <a:endParaRPr lang="es-CO" dirty="0"/>
          </a:p>
          <a:p>
            <a:pPr marL="0" indent="0" algn="ctr">
              <a:buNone/>
            </a:pPr>
            <a:endParaRPr lang="es-CO" dirty="0" smtClean="0"/>
          </a:p>
          <a:p>
            <a:pPr marL="0" indent="0" algn="ctr">
              <a:buNone/>
            </a:pPr>
            <a:r>
              <a:rPr lang="es-CO" dirty="0" smtClean="0"/>
              <a:t>He aquí las cinco </a:t>
            </a:r>
            <a:r>
              <a:rPr lang="es-CO" dirty="0"/>
              <a:t>Peticiones de </a:t>
            </a:r>
            <a:r>
              <a:rPr lang="es-CO" dirty="0" smtClean="0"/>
              <a:t>Dios. </a:t>
            </a:r>
            <a:endParaRPr lang="es-CO" dirty="0"/>
          </a:p>
          <a:p>
            <a:pPr marL="0" indent="0" algn="ctr">
              <a:buNone/>
            </a:pPr>
            <a:r>
              <a:rPr lang="es-CO" b="1" dirty="0">
                <a:solidFill>
                  <a:srgbClr val="FF0000"/>
                </a:solidFill>
              </a:rPr>
              <a:t>1.Que temas a Jehová tu Dios </a:t>
            </a:r>
          </a:p>
          <a:p>
            <a:pPr marL="0" indent="0" algn="ctr">
              <a:buNone/>
            </a:pPr>
            <a:r>
              <a:rPr lang="es-CO" b="1" dirty="0" smtClean="0">
                <a:solidFill>
                  <a:srgbClr val="0070C0"/>
                </a:solidFill>
              </a:rPr>
              <a:t>2.Que </a:t>
            </a:r>
            <a:r>
              <a:rPr lang="es-CO" b="1" dirty="0">
                <a:solidFill>
                  <a:srgbClr val="0070C0"/>
                </a:solidFill>
              </a:rPr>
              <a:t>andes en todos sus caminos</a:t>
            </a:r>
          </a:p>
          <a:p>
            <a:pPr marL="0" indent="0" algn="ctr">
              <a:buNone/>
            </a:pPr>
            <a:r>
              <a:rPr lang="es-CO" b="1" dirty="0" smtClean="0">
                <a:solidFill>
                  <a:srgbClr val="002060"/>
                </a:solidFill>
              </a:rPr>
              <a:t>3.Que </a:t>
            </a:r>
            <a:r>
              <a:rPr lang="es-CO" b="1" dirty="0">
                <a:solidFill>
                  <a:srgbClr val="002060"/>
                </a:solidFill>
              </a:rPr>
              <a:t>lo ames con todo tu corazón</a:t>
            </a:r>
          </a:p>
          <a:p>
            <a:pPr marL="0" indent="0" algn="ctr">
              <a:buNone/>
            </a:pPr>
            <a:r>
              <a:rPr lang="es-CO" b="1" dirty="0" smtClean="0">
                <a:solidFill>
                  <a:srgbClr val="C00000"/>
                </a:solidFill>
              </a:rPr>
              <a:t>4.Que </a:t>
            </a:r>
            <a:r>
              <a:rPr lang="es-CO" b="1" dirty="0">
                <a:solidFill>
                  <a:srgbClr val="C00000"/>
                </a:solidFill>
              </a:rPr>
              <a:t>sirvas a Dios con todo tu corazón </a:t>
            </a:r>
          </a:p>
          <a:p>
            <a:pPr marL="0" indent="0" algn="ctr">
              <a:buNone/>
            </a:pPr>
            <a:r>
              <a:rPr lang="es-CO" b="1" dirty="0" smtClean="0">
                <a:solidFill>
                  <a:srgbClr val="7030A0"/>
                </a:solidFill>
              </a:rPr>
              <a:t>5.Que </a:t>
            </a:r>
            <a:r>
              <a:rPr lang="es-CO" b="1" dirty="0">
                <a:solidFill>
                  <a:srgbClr val="7030A0"/>
                </a:solidFill>
              </a:rPr>
              <a:t>guardes sus mandamientos y estatutos </a:t>
            </a:r>
          </a:p>
        </p:txBody>
      </p:sp>
    </p:spTree>
    <p:extLst>
      <p:ext uri="{BB962C8B-B14F-4D97-AF65-F5344CB8AC3E}">
        <p14:creationId xmlns:p14="http://schemas.microsoft.com/office/powerpoint/2010/main" val="195872428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wipe(down)">
                                      <p:cBhvr>
                                        <p:cTn id="21" dur="580">
                                          <p:stCondLst>
                                            <p:cond delay="0"/>
                                          </p:stCondLst>
                                        </p:cTn>
                                        <p:tgtEl>
                                          <p:spTgt spid="3">
                                            <p:txEl>
                                              <p:pRg st="4" end="4"/>
                                            </p:txEl>
                                          </p:spTgt>
                                        </p:tgtEl>
                                      </p:cBhvr>
                                    </p:animEffect>
                                    <p:anim calcmode="lin" valueType="num">
                                      <p:cBhvr>
                                        <p:cTn id="22"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4" end="4"/>
                                            </p:txEl>
                                          </p:spTgt>
                                        </p:tgtEl>
                                      </p:cBhvr>
                                      <p:to x="100000" y="60000"/>
                                    </p:animScale>
                                    <p:animScale>
                                      <p:cBhvr>
                                        <p:cTn id="28" dur="166" decel="50000">
                                          <p:stCondLst>
                                            <p:cond delay="676"/>
                                          </p:stCondLst>
                                        </p:cTn>
                                        <p:tgtEl>
                                          <p:spTgt spid="3">
                                            <p:txEl>
                                              <p:pRg st="4" end="4"/>
                                            </p:txEl>
                                          </p:spTgt>
                                        </p:tgtEl>
                                      </p:cBhvr>
                                      <p:to x="100000" y="100000"/>
                                    </p:animScale>
                                    <p:animScale>
                                      <p:cBhvr>
                                        <p:cTn id="29" dur="26">
                                          <p:stCondLst>
                                            <p:cond delay="1312"/>
                                          </p:stCondLst>
                                        </p:cTn>
                                        <p:tgtEl>
                                          <p:spTgt spid="3">
                                            <p:txEl>
                                              <p:pRg st="4" end="4"/>
                                            </p:txEl>
                                          </p:spTgt>
                                        </p:tgtEl>
                                      </p:cBhvr>
                                      <p:to x="100000" y="80000"/>
                                    </p:animScale>
                                    <p:animScale>
                                      <p:cBhvr>
                                        <p:cTn id="30" dur="166" decel="50000">
                                          <p:stCondLst>
                                            <p:cond delay="1338"/>
                                          </p:stCondLst>
                                        </p:cTn>
                                        <p:tgtEl>
                                          <p:spTgt spid="3">
                                            <p:txEl>
                                              <p:pRg st="4" end="4"/>
                                            </p:txEl>
                                          </p:spTgt>
                                        </p:tgtEl>
                                      </p:cBhvr>
                                      <p:to x="100000" y="100000"/>
                                    </p:animScale>
                                    <p:animScale>
                                      <p:cBhvr>
                                        <p:cTn id="31" dur="26">
                                          <p:stCondLst>
                                            <p:cond delay="1642"/>
                                          </p:stCondLst>
                                        </p:cTn>
                                        <p:tgtEl>
                                          <p:spTgt spid="3">
                                            <p:txEl>
                                              <p:pRg st="4" end="4"/>
                                            </p:txEl>
                                          </p:spTgt>
                                        </p:tgtEl>
                                      </p:cBhvr>
                                      <p:to x="100000" y="90000"/>
                                    </p:animScale>
                                    <p:animScale>
                                      <p:cBhvr>
                                        <p:cTn id="32" dur="166" decel="50000">
                                          <p:stCondLst>
                                            <p:cond delay="1668"/>
                                          </p:stCondLst>
                                        </p:cTn>
                                        <p:tgtEl>
                                          <p:spTgt spid="3">
                                            <p:txEl>
                                              <p:pRg st="4" end="4"/>
                                            </p:txEl>
                                          </p:spTgt>
                                        </p:tgtEl>
                                      </p:cBhvr>
                                      <p:to x="100000" y="100000"/>
                                    </p:animScale>
                                    <p:animScale>
                                      <p:cBhvr>
                                        <p:cTn id="33" dur="26">
                                          <p:stCondLst>
                                            <p:cond delay="1808"/>
                                          </p:stCondLst>
                                        </p:cTn>
                                        <p:tgtEl>
                                          <p:spTgt spid="3">
                                            <p:txEl>
                                              <p:pRg st="4" end="4"/>
                                            </p:txEl>
                                          </p:spTgt>
                                        </p:tgtEl>
                                      </p:cBhvr>
                                      <p:to x="100000" y="95000"/>
                                    </p:animScale>
                                    <p:animScale>
                                      <p:cBhvr>
                                        <p:cTn id="34" dur="166" decel="50000">
                                          <p:stCondLst>
                                            <p:cond delay="1834"/>
                                          </p:stCondLst>
                                        </p:cTn>
                                        <p:tgtEl>
                                          <p:spTgt spid="3">
                                            <p:txEl>
                                              <p:pRg st="4" end="4"/>
                                            </p:txEl>
                                          </p:spTgt>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ipe(down)">
                                      <p:cBhvr>
                                        <p:cTn id="37" dur="580">
                                          <p:stCondLst>
                                            <p:cond delay="0"/>
                                          </p:stCondLst>
                                        </p:cTn>
                                        <p:tgtEl>
                                          <p:spTgt spid="3">
                                            <p:txEl>
                                              <p:pRg st="5" end="5"/>
                                            </p:txEl>
                                          </p:spTgt>
                                        </p:tgtEl>
                                      </p:cBhvr>
                                    </p:animEffect>
                                    <p:anim calcmode="lin" valueType="num">
                                      <p:cBhvr>
                                        <p:cTn id="3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43" dur="26">
                                          <p:stCondLst>
                                            <p:cond delay="650"/>
                                          </p:stCondLst>
                                        </p:cTn>
                                        <p:tgtEl>
                                          <p:spTgt spid="3">
                                            <p:txEl>
                                              <p:pRg st="5" end="5"/>
                                            </p:txEl>
                                          </p:spTgt>
                                        </p:tgtEl>
                                      </p:cBhvr>
                                      <p:to x="100000" y="60000"/>
                                    </p:animScale>
                                    <p:animScale>
                                      <p:cBhvr>
                                        <p:cTn id="44" dur="166" decel="50000">
                                          <p:stCondLst>
                                            <p:cond delay="676"/>
                                          </p:stCondLst>
                                        </p:cTn>
                                        <p:tgtEl>
                                          <p:spTgt spid="3">
                                            <p:txEl>
                                              <p:pRg st="5" end="5"/>
                                            </p:txEl>
                                          </p:spTgt>
                                        </p:tgtEl>
                                      </p:cBhvr>
                                      <p:to x="100000" y="100000"/>
                                    </p:animScale>
                                    <p:animScale>
                                      <p:cBhvr>
                                        <p:cTn id="45" dur="26">
                                          <p:stCondLst>
                                            <p:cond delay="1312"/>
                                          </p:stCondLst>
                                        </p:cTn>
                                        <p:tgtEl>
                                          <p:spTgt spid="3">
                                            <p:txEl>
                                              <p:pRg st="5" end="5"/>
                                            </p:txEl>
                                          </p:spTgt>
                                        </p:tgtEl>
                                      </p:cBhvr>
                                      <p:to x="100000" y="80000"/>
                                    </p:animScale>
                                    <p:animScale>
                                      <p:cBhvr>
                                        <p:cTn id="46" dur="166" decel="50000">
                                          <p:stCondLst>
                                            <p:cond delay="1338"/>
                                          </p:stCondLst>
                                        </p:cTn>
                                        <p:tgtEl>
                                          <p:spTgt spid="3">
                                            <p:txEl>
                                              <p:pRg st="5" end="5"/>
                                            </p:txEl>
                                          </p:spTgt>
                                        </p:tgtEl>
                                      </p:cBhvr>
                                      <p:to x="100000" y="100000"/>
                                    </p:animScale>
                                    <p:animScale>
                                      <p:cBhvr>
                                        <p:cTn id="47" dur="26">
                                          <p:stCondLst>
                                            <p:cond delay="1642"/>
                                          </p:stCondLst>
                                        </p:cTn>
                                        <p:tgtEl>
                                          <p:spTgt spid="3">
                                            <p:txEl>
                                              <p:pRg st="5" end="5"/>
                                            </p:txEl>
                                          </p:spTgt>
                                        </p:tgtEl>
                                      </p:cBhvr>
                                      <p:to x="100000" y="90000"/>
                                    </p:animScale>
                                    <p:animScale>
                                      <p:cBhvr>
                                        <p:cTn id="48" dur="166" decel="50000">
                                          <p:stCondLst>
                                            <p:cond delay="1668"/>
                                          </p:stCondLst>
                                        </p:cTn>
                                        <p:tgtEl>
                                          <p:spTgt spid="3">
                                            <p:txEl>
                                              <p:pRg st="5" end="5"/>
                                            </p:txEl>
                                          </p:spTgt>
                                        </p:tgtEl>
                                      </p:cBhvr>
                                      <p:to x="100000" y="100000"/>
                                    </p:animScale>
                                    <p:animScale>
                                      <p:cBhvr>
                                        <p:cTn id="49" dur="26">
                                          <p:stCondLst>
                                            <p:cond delay="1808"/>
                                          </p:stCondLst>
                                        </p:cTn>
                                        <p:tgtEl>
                                          <p:spTgt spid="3">
                                            <p:txEl>
                                              <p:pRg st="5" end="5"/>
                                            </p:txEl>
                                          </p:spTgt>
                                        </p:tgtEl>
                                      </p:cBhvr>
                                      <p:to x="100000" y="95000"/>
                                    </p:animScale>
                                    <p:animScale>
                                      <p:cBhvr>
                                        <p:cTn id="50" dur="166" decel="50000">
                                          <p:stCondLst>
                                            <p:cond delay="1834"/>
                                          </p:stCondLst>
                                        </p:cTn>
                                        <p:tgtEl>
                                          <p:spTgt spid="3">
                                            <p:txEl>
                                              <p:pRg st="5" end="5"/>
                                            </p:txEl>
                                          </p:spTgt>
                                        </p:tgtEl>
                                      </p:cBhvr>
                                      <p:to x="100000" y="100000"/>
                                    </p:animScale>
                                  </p:childTnLst>
                                </p:cTn>
                              </p:par>
                              <p:par>
                                <p:cTn id="51" presetID="26" presetClass="entr" presetSubtype="0" fill="hold" nodeType="withEffect">
                                  <p:stCondLst>
                                    <p:cond delay="0"/>
                                  </p:stCondLst>
                                  <p:childTnLst>
                                    <p:set>
                                      <p:cBhvr>
                                        <p:cTn id="52" dur="1" fill="hold">
                                          <p:stCondLst>
                                            <p:cond delay="0"/>
                                          </p:stCondLst>
                                        </p:cTn>
                                        <p:tgtEl>
                                          <p:spTgt spid="3">
                                            <p:txEl>
                                              <p:pRg st="6" end="6"/>
                                            </p:txEl>
                                          </p:spTgt>
                                        </p:tgtEl>
                                        <p:attrNameLst>
                                          <p:attrName>style.visibility</p:attrName>
                                        </p:attrNameLst>
                                      </p:cBhvr>
                                      <p:to>
                                        <p:strVal val="visible"/>
                                      </p:to>
                                    </p:set>
                                    <p:animEffect transition="in" filter="wipe(down)">
                                      <p:cBhvr>
                                        <p:cTn id="53" dur="580">
                                          <p:stCondLst>
                                            <p:cond delay="0"/>
                                          </p:stCondLst>
                                        </p:cTn>
                                        <p:tgtEl>
                                          <p:spTgt spid="3">
                                            <p:txEl>
                                              <p:pRg st="6" end="6"/>
                                            </p:txEl>
                                          </p:spTgt>
                                        </p:tgtEl>
                                      </p:cBhvr>
                                    </p:animEffect>
                                    <p:anim calcmode="lin" valueType="num">
                                      <p:cBhvr>
                                        <p:cTn id="54"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59" dur="26">
                                          <p:stCondLst>
                                            <p:cond delay="650"/>
                                          </p:stCondLst>
                                        </p:cTn>
                                        <p:tgtEl>
                                          <p:spTgt spid="3">
                                            <p:txEl>
                                              <p:pRg st="6" end="6"/>
                                            </p:txEl>
                                          </p:spTgt>
                                        </p:tgtEl>
                                      </p:cBhvr>
                                      <p:to x="100000" y="60000"/>
                                    </p:animScale>
                                    <p:animScale>
                                      <p:cBhvr>
                                        <p:cTn id="60" dur="166" decel="50000">
                                          <p:stCondLst>
                                            <p:cond delay="676"/>
                                          </p:stCondLst>
                                        </p:cTn>
                                        <p:tgtEl>
                                          <p:spTgt spid="3">
                                            <p:txEl>
                                              <p:pRg st="6" end="6"/>
                                            </p:txEl>
                                          </p:spTgt>
                                        </p:tgtEl>
                                      </p:cBhvr>
                                      <p:to x="100000" y="100000"/>
                                    </p:animScale>
                                    <p:animScale>
                                      <p:cBhvr>
                                        <p:cTn id="61" dur="26">
                                          <p:stCondLst>
                                            <p:cond delay="1312"/>
                                          </p:stCondLst>
                                        </p:cTn>
                                        <p:tgtEl>
                                          <p:spTgt spid="3">
                                            <p:txEl>
                                              <p:pRg st="6" end="6"/>
                                            </p:txEl>
                                          </p:spTgt>
                                        </p:tgtEl>
                                      </p:cBhvr>
                                      <p:to x="100000" y="80000"/>
                                    </p:animScale>
                                    <p:animScale>
                                      <p:cBhvr>
                                        <p:cTn id="62" dur="166" decel="50000">
                                          <p:stCondLst>
                                            <p:cond delay="1338"/>
                                          </p:stCondLst>
                                        </p:cTn>
                                        <p:tgtEl>
                                          <p:spTgt spid="3">
                                            <p:txEl>
                                              <p:pRg st="6" end="6"/>
                                            </p:txEl>
                                          </p:spTgt>
                                        </p:tgtEl>
                                      </p:cBhvr>
                                      <p:to x="100000" y="100000"/>
                                    </p:animScale>
                                    <p:animScale>
                                      <p:cBhvr>
                                        <p:cTn id="63" dur="26">
                                          <p:stCondLst>
                                            <p:cond delay="1642"/>
                                          </p:stCondLst>
                                        </p:cTn>
                                        <p:tgtEl>
                                          <p:spTgt spid="3">
                                            <p:txEl>
                                              <p:pRg st="6" end="6"/>
                                            </p:txEl>
                                          </p:spTgt>
                                        </p:tgtEl>
                                      </p:cBhvr>
                                      <p:to x="100000" y="90000"/>
                                    </p:animScale>
                                    <p:animScale>
                                      <p:cBhvr>
                                        <p:cTn id="64" dur="166" decel="50000">
                                          <p:stCondLst>
                                            <p:cond delay="1668"/>
                                          </p:stCondLst>
                                        </p:cTn>
                                        <p:tgtEl>
                                          <p:spTgt spid="3">
                                            <p:txEl>
                                              <p:pRg st="6" end="6"/>
                                            </p:txEl>
                                          </p:spTgt>
                                        </p:tgtEl>
                                      </p:cBhvr>
                                      <p:to x="100000" y="100000"/>
                                    </p:animScale>
                                    <p:animScale>
                                      <p:cBhvr>
                                        <p:cTn id="65" dur="26">
                                          <p:stCondLst>
                                            <p:cond delay="1808"/>
                                          </p:stCondLst>
                                        </p:cTn>
                                        <p:tgtEl>
                                          <p:spTgt spid="3">
                                            <p:txEl>
                                              <p:pRg st="6" end="6"/>
                                            </p:txEl>
                                          </p:spTgt>
                                        </p:tgtEl>
                                      </p:cBhvr>
                                      <p:to x="100000" y="95000"/>
                                    </p:animScale>
                                    <p:animScale>
                                      <p:cBhvr>
                                        <p:cTn id="66" dur="166" decel="50000">
                                          <p:stCondLst>
                                            <p:cond delay="1834"/>
                                          </p:stCondLst>
                                        </p:cTn>
                                        <p:tgtEl>
                                          <p:spTgt spid="3">
                                            <p:txEl>
                                              <p:pRg st="6" end="6"/>
                                            </p:txEl>
                                          </p:spTgt>
                                        </p:tgtEl>
                                      </p:cBhvr>
                                      <p:to x="100000" y="100000"/>
                                    </p:animScale>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nodeType="clickEffect">
                                  <p:stCondLst>
                                    <p:cond delay="0"/>
                                  </p:stCondLst>
                                  <p:childTnLst>
                                    <p:set>
                                      <p:cBhvr>
                                        <p:cTn id="70" dur="1" fill="hold">
                                          <p:stCondLst>
                                            <p:cond delay="0"/>
                                          </p:stCondLst>
                                        </p:cTn>
                                        <p:tgtEl>
                                          <p:spTgt spid="3">
                                            <p:txEl>
                                              <p:pRg st="8" end="8"/>
                                            </p:txEl>
                                          </p:spTgt>
                                        </p:tgtEl>
                                        <p:attrNameLst>
                                          <p:attrName>style.visibility</p:attrName>
                                        </p:attrNameLst>
                                      </p:cBhvr>
                                      <p:to>
                                        <p:strVal val="visible"/>
                                      </p:to>
                                    </p:set>
                                    <p:anim calcmode="lin" valueType="num">
                                      <p:cBhvr>
                                        <p:cTn id="71"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72"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73" dur="500"/>
                                        <p:tgtEl>
                                          <p:spTgt spid="3">
                                            <p:txEl>
                                              <p:pRg st="8" end="8"/>
                                            </p:txEl>
                                          </p:spTgt>
                                        </p:tgtEl>
                                      </p:cBhvr>
                                    </p:animEffect>
                                  </p:childTnLst>
                                </p:cTn>
                              </p:par>
                              <p:par>
                                <p:cTn id="74" presetID="53" presetClass="entr" presetSubtype="16" fill="hold" nodeType="withEffect">
                                  <p:stCondLst>
                                    <p:cond delay="0"/>
                                  </p:stCondLst>
                                  <p:childTnLst>
                                    <p:set>
                                      <p:cBhvr>
                                        <p:cTn id="75" dur="1" fill="hold">
                                          <p:stCondLst>
                                            <p:cond delay="0"/>
                                          </p:stCondLst>
                                        </p:cTn>
                                        <p:tgtEl>
                                          <p:spTgt spid="3">
                                            <p:txEl>
                                              <p:pRg st="9" end="9"/>
                                            </p:txEl>
                                          </p:spTgt>
                                        </p:tgtEl>
                                        <p:attrNameLst>
                                          <p:attrName>style.visibility</p:attrName>
                                        </p:attrNameLst>
                                      </p:cBhvr>
                                      <p:to>
                                        <p:strVal val="visible"/>
                                      </p:to>
                                    </p:set>
                                    <p:anim calcmode="lin" valueType="num">
                                      <p:cBhvr>
                                        <p:cTn id="76"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77"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78" dur="500"/>
                                        <p:tgtEl>
                                          <p:spTgt spid="3">
                                            <p:txEl>
                                              <p:pRg st="9" end="9"/>
                                            </p:txEl>
                                          </p:spTgt>
                                        </p:tgtEl>
                                      </p:cBhvr>
                                    </p:animEffect>
                                  </p:childTnLst>
                                </p:cTn>
                              </p:par>
                              <p:par>
                                <p:cTn id="79" presetID="53" presetClass="entr" presetSubtype="16" fill="hold" nodeType="withEffect">
                                  <p:stCondLst>
                                    <p:cond delay="0"/>
                                  </p:stCondLst>
                                  <p:childTnLst>
                                    <p:set>
                                      <p:cBhvr>
                                        <p:cTn id="80" dur="1" fill="hold">
                                          <p:stCondLst>
                                            <p:cond delay="0"/>
                                          </p:stCondLst>
                                        </p:cTn>
                                        <p:tgtEl>
                                          <p:spTgt spid="3">
                                            <p:txEl>
                                              <p:pRg st="10" end="10"/>
                                            </p:txEl>
                                          </p:spTgt>
                                        </p:tgtEl>
                                        <p:attrNameLst>
                                          <p:attrName>style.visibility</p:attrName>
                                        </p:attrNameLst>
                                      </p:cBhvr>
                                      <p:to>
                                        <p:strVal val="visible"/>
                                      </p:to>
                                    </p:set>
                                    <p:anim calcmode="lin" valueType="num">
                                      <p:cBhvr>
                                        <p:cTn id="81" dur="5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82" dur="5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83" dur="500"/>
                                        <p:tgtEl>
                                          <p:spTgt spid="3">
                                            <p:txEl>
                                              <p:pRg st="10" end="10"/>
                                            </p:txEl>
                                          </p:spTgt>
                                        </p:tgtEl>
                                      </p:cBhvr>
                                    </p:animEffect>
                                  </p:childTnLst>
                                </p:cTn>
                              </p:par>
                              <p:par>
                                <p:cTn id="84" presetID="53" presetClass="entr" presetSubtype="16" fill="hold" nodeType="withEffect">
                                  <p:stCondLst>
                                    <p:cond delay="0"/>
                                  </p:stCondLst>
                                  <p:childTnLst>
                                    <p:set>
                                      <p:cBhvr>
                                        <p:cTn id="85" dur="1" fill="hold">
                                          <p:stCondLst>
                                            <p:cond delay="0"/>
                                          </p:stCondLst>
                                        </p:cTn>
                                        <p:tgtEl>
                                          <p:spTgt spid="3">
                                            <p:txEl>
                                              <p:pRg st="11" end="11"/>
                                            </p:txEl>
                                          </p:spTgt>
                                        </p:tgtEl>
                                        <p:attrNameLst>
                                          <p:attrName>style.visibility</p:attrName>
                                        </p:attrNameLst>
                                      </p:cBhvr>
                                      <p:to>
                                        <p:strVal val="visible"/>
                                      </p:to>
                                    </p:set>
                                    <p:anim calcmode="lin" valueType="num">
                                      <p:cBhvr>
                                        <p:cTn id="86" dur="5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87" dur="500" fill="hold"/>
                                        <p:tgtEl>
                                          <p:spTgt spid="3">
                                            <p:txEl>
                                              <p:pRg st="11" end="11"/>
                                            </p:txEl>
                                          </p:spTgt>
                                        </p:tgtEl>
                                        <p:attrNameLst>
                                          <p:attrName>ppt_h</p:attrName>
                                        </p:attrNameLst>
                                      </p:cBhvr>
                                      <p:tavLst>
                                        <p:tav tm="0">
                                          <p:val>
                                            <p:fltVal val="0"/>
                                          </p:val>
                                        </p:tav>
                                        <p:tav tm="100000">
                                          <p:val>
                                            <p:strVal val="#ppt_h"/>
                                          </p:val>
                                        </p:tav>
                                      </p:tavLst>
                                    </p:anim>
                                    <p:animEffect transition="in" filter="fade">
                                      <p:cBhvr>
                                        <p:cTn id="88" dur="500"/>
                                        <p:tgtEl>
                                          <p:spTgt spid="3">
                                            <p:txEl>
                                              <p:pRg st="11" end="11"/>
                                            </p:txEl>
                                          </p:spTgt>
                                        </p:tgtEl>
                                      </p:cBhvr>
                                    </p:animEffect>
                                  </p:childTnLst>
                                </p:cTn>
                              </p:par>
                              <p:par>
                                <p:cTn id="89" presetID="53" presetClass="entr" presetSubtype="16" fill="hold" nodeType="withEffect">
                                  <p:stCondLst>
                                    <p:cond delay="0"/>
                                  </p:stCondLst>
                                  <p:childTnLst>
                                    <p:set>
                                      <p:cBhvr>
                                        <p:cTn id="90" dur="1" fill="hold">
                                          <p:stCondLst>
                                            <p:cond delay="0"/>
                                          </p:stCondLst>
                                        </p:cTn>
                                        <p:tgtEl>
                                          <p:spTgt spid="3">
                                            <p:txEl>
                                              <p:pRg st="12" end="12"/>
                                            </p:txEl>
                                          </p:spTgt>
                                        </p:tgtEl>
                                        <p:attrNameLst>
                                          <p:attrName>style.visibility</p:attrName>
                                        </p:attrNameLst>
                                      </p:cBhvr>
                                      <p:to>
                                        <p:strVal val="visible"/>
                                      </p:to>
                                    </p:set>
                                    <p:anim calcmode="lin" valueType="num">
                                      <p:cBhvr>
                                        <p:cTn id="91" dur="5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92" dur="500" fill="hold"/>
                                        <p:tgtEl>
                                          <p:spTgt spid="3">
                                            <p:txEl>
                                              <p:pRg st="12" end="12"/>
                                            </p:txEl>
                                          </p:spTgt>
                                        </p:tgtEl>
                                        <p:attrNameLst>
                                          <p:attrName>ppt_h</p:attrName>
                                        </p:attrNameLst>
                                      </p:cBhvr>
                                      <p:tavLst>
                                        <p:tav tm="0">
                                          <p:val>
                                            <p:fltVal val="0"/>
                                          </p:val>
                                        </p:tav>
                                        <p:tav tm="100000">
                                          <p:val>
                                            <p:strVal val="#ppt_h"/>
                                          </p:val>
                                        </p:tav>
                                      </p:tavLst>
                                    </p:anim>
                                    <p:animEffect transition="in" filter="fade">
                                      <p:cBhvr>
                                        <p:cTn id="93" dur="500"/>
                                        <p:tgtEl>
                                          <p:spTgt spid="3">
                                            <p:txEl>
                                              <p:pRg st="12" end="12"/>
                                            </p:txEl>
                                          </p:spTgt>
                                        </p:tgtEl>
                                      </p:cBhvr>
                                    </p:animEffect>
                                  </p:childTnLst>
                                </p:cTn>
                              </p:par>
                              <p:par>
                                <p:cTn id="94" presetID="53" presetClass="entr" presetSubtype="16" fill="hold" nodeType="withEffect">
                                  <p:stCondLst>
                                    <p:cond delay="0"/>
                                  </p:stCondLst>
                                  <p:childTnLst>
                                    <p:set>
                                      <p:cBhvr>
                                        <p:cTn id="95" dur="1" fill="hold">
                                          <p:stCondLst>
                                            <p:cond delay="0"/>
                                          </p:stCondLst>
                                        </p:cTn>
                                        <p:tgtEl>
                                          <p:spTgt spid="3">
                                            <p:txEl>
                                              <p:pRg st="13" end="13"/>
                                            </p:txEl>
                                          </p:spTgt>
                                        </p:tgtEl>
                                        <p:attrNameLst>
                                          <p:attrName>style.visibility</p:attrName>
                                        </p:attrNameLst>
                                      </p:cBhvr>
                                      <p:to>
                                        <p:strVal val="visible"/>
                                      </p:to>
                                    </p:set>
                                    <p:anim calcmode="lin" valueType="num">
                                      <p:cBhvr>
                                        <p:cTn id="96" dur="500" fill="hold"/>
                                        <p:tgtEl>
                                          <p:spTgt spid="3">
                                            <p:txEl>
                                              <p:pRg st="13" end="13"/>
                                            </p:txEl>
                                          </p:spTgt>
                                        </p:tgtEl>
                                        <p:attrNameLst>
                                          <p:attrName>ppt_w</p:attrName>
                                        </p:attrNameLst>
                                      </p:cBhvr>
                                      <p:tavLst>
                                        <p:tav tm="0">
                                          <p:val>
                                            <p:fltVal val="0"/>
                                          </p:val>
                                        </p:tav>
                                        <p:tav tm="100000">
                                          <p:val>
                                            <p:strVal val="#ppt_w"/>
                                          </p:val>
                                        </p:tav>
                                      </p:tavLst>
                                    </p:anim>
                                    <p:anim calcmode="lin" valueType="num">
                                      <p:cBhvr>
                                        <p:cTn id="97" dur="500" fill="hold"/>
                                        <p:tgtEl>
                                          <p:spTgt spid="3">
                                            <p:txEl>
                                              <p:pRg st="13" end="13"/>
                                            </p:txEl>
                                          </p:spTgt>
                                        </p:tgtEl>
                                        <p:attrNameLst>
                                          <p:attrName>ppt_h</p:attrName>
                                        </p:attrNameLst>
                                      </p:cBhvr>
                                      <p:tavLst>
                                        <p:tav tm="0">
                                          <p:val>
                                            <p:fltVal val="0"/>
                                          </p:val>
                                        </p:tav>
                                        <p:tav tm="100000">
                                          <p:val>
                                            <p:strVal val="#ppt_h"/>
                                          </p:val>
                                        </p:tav>
                                      </p:tavLst>
                                    </p:anim>
                                    <p:animEffect transition="in" filter="fade">
                                      <p:cBhvr>
                                        <p:cTn id="98" dur="5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712968" cy="1143000"/>
          </a:xfrm>
        </p:spPr>
        <p:txBody>
          <a:bodyPr>
            <a:noAutofit/>
          </a:bodyPr>
          <a:lstStyle/>
          <a:p>
            <a:r>
              <a:rPr lang="es-CO" sz="2800" b="1" i="1" dirty="0" smtClean="0">
                <a:solidFill>
                  <a:srgbClr val="FF0000"/>
                </a:solidFill>
                <a:latin typeface="Agency FB" pitchFamily="34" charset="0"/>
              </a:rPr>
              <a:t>Dado que nuestro carácter esta tan pervertido: ¿Qué tenemos que hacer para llenar estas cinco condiciones?</a:t>
            </a:r>
            <a:endParaRPr lang="es-CO" sz="2800" b="1"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8229600" cy="4997152"/>
          </a:xfrm>
        </p:spPr>
        <p:txBody>
          <a:bodyPr>
            <a:normAutofit fontScale="92500" lnSpcReduction="20000"/>
          </a:bodyPr>
          <a:lstStyle/>
          <a:p>
            <a:pPr marL="0" indent="0" algn="ctr">
              <a:buNone/>
            </a:pPr>
            <a:r>
              <a:rPr lang="es-CO" sz="2800" u="sng" dirty="0" smtClean="0">
                <a:solidFill>
                  <a:srgbClr val="FF0000"/>
                </a:solidFill>
              </a:rPr>
              <a:t>SALMO 37:5.</a:t>
            </a:r>
          </a:p>
          <a:p>
            <a:pPr marL="0" indent="0" algn="ctr">
              <a:buNone/>
            </a:pPr>
            <a:r>
              <a:rPr lang="es-CO" sz="2800" dirty="0" smtClean="0">
                <a:latin typeface="Agency FB" pitchFamily="34" charset="0"/>
              </a:rPr>
              <a:t>«Encomienda </a:t>
            </a:r>
            <a:r>
              <a:rPr lang="es-CO" sz="2800" dirty="0">
                <a:latin typeface="Agency FB" pitchFamily="34" charset="0"/>
              </a:rPr>
              <a:t>a Jehová tu camino, </a:t>
            </a:r>
            <a:r>
              <a:rPr lang="es-CO" sz="2800" dirty="0" smtClean="0">
                <a:latin typeface="Agency FB" pitchFamily="34" charset="0"/>
              </a:rPr>
              <a:t>Y </a:t>
            </a:r>
            <a:r>
              <a:rPr lang="es-CO" sz="2800" dirty="0">
                <a:latin typeface="Agency FB" pitchFamily="34" charset="0"/>
              </a:rPr>
              <a:t>confía en él; y él </a:t>
            </a:r>
            <a:r>
              <a:rPr lang="es-CO" sz="2800" dirty="0" smtClean="0">
                <a:latin typeface="Agency FB" pitchFamily="34" charset="0"/>
              </a:rPr>
              <a:t>hará».</a:t>
            </a:r>
          </a:p>
          <a:p>
            <a:pPr marL="0" indent="0" algn="ctr">
              <a:buNone/>
            </a:pPr>
            <a:r>
              <a:rPr lang="es-CO" sz="2800" dirty="0"/>
              <a:t>Si la carga nos resulta demasiado pesada, </a:t>
            </a:r>
            <a:r>
              <a:rPr lang="es-CO" sz="2800" dirty="0" smtClean="0"/>
              <a:t>(por motivo a que nuestro carácter esta totalmente distorsionado por el pecado, y se nos dificulta poner en practica estas cinco peticiones de Dios), no </a:t>
            </a:r>
            <a:r>
              <a:rPr lang="es-CO" sz="2800" dirty="0"/>
              <a:t>tenemos más que echarla sobre el </a:t>
            </a:r>
            <a:r>
              <a:rPr lang="es-CO" sz="2800" dirty="0" smtClean="0"/>
              <a:t>Señor, conforme lo dice </a:t>
            </a:r>
            <a:r>
              <a:rPr lang="es-CO" sz="2800" dirty="0" smtClean="0">
                <a:solidFill>
                  <a:srgbClr val="FF0000"/>
                </a:solidFill>
              </a:rPr>
              <a:t>1Ped.5:6,7</a:t>
            </a:r>
            <a:r>
              <a:rPr lang="es-CO" sz="2800" dirty="0" smtClean="0"/>
              <a:t>. </a:t>
            </a:r>
          </a:p>
          <a:p>
            <a:pPr marL="0" indent="0" algn="ctr">
              <a:buNone/>
            </a:pPr>
            <a:r>
              <a:rPr lang="es-CO" sz="2800" b="1" baseline="30000" dirty="0" smtClean="0"/>
              <a:t>«</a:t>
            </a:r>
            <a:r>
              <a:rPr lang="es-CO" sz="2800" dirty="0" smtClean="0">
                <a:latin typeface="Agency FB" pitchFamily="34" charset="0"/>
              </a:rPr>
              <a:t>Humillaos</a:t>
            </a:r>
            <a:r>
              <a:rPr lang="es-CO" sz="2800" dirty="0">
                <a:latin typeface="Agency FB" pitchFamily="34" charset="0"/>
              </a:rPr>
              <a:t>, pues, bajo la poderosa mano de Dios, para que él os exalte cuando fuere </a:t>
            </a:r>
            <a:r>
              <a:rPr lang="es-CO" sz="2800" dirty="0" smtClean="0">
                <a:latin typeface="Agency FB" pitchFamily="34" charset="0"/>
              </a:rPr>
              <a:t>tiempo, </a:t>
            </a:r>
            <a:r>
              <a:rPr lang="es-CO" sz="2800" b="1" baseline="30000" dirty="0" smtClean="0">
                <a:latin typeface="Agency FB" pitchFamily="34" charset="0"/>
              </a:rPr>
              <a:t>7 </a:t>
            </a:r>
            <a:r>
              <a:rPr lang="es-CO" sz="2800" u="sng" dirty="0">
                <a:latin typeface="Agency FB" pitchFamily="34" charset="0"/>
              </a:rPr>
              <a:t>echando toda vuestra ansiedad sobre él, porque él tiene cuidado de </a:t>
            </a:r>
            <a:r>
              <a:rPr lang="es-CO" sz="2800" u="sng" dirty="0" smtClean="0">
                <a:latin typeface="Agency FB" pitchFamily="34" charset="0"/>
              </a:rPr>
              <a:t>vosotros</a:t>
            </a:r>
            <a:r>
              <a:rPr lang="es-CO" sz="2800" dirty="0" smtClean="0"/>
              <a:t>». </a:t>
            </a:r>
          </a:p>
          <a:p>
            <a:pPr marL="0" indent="0" algn="ctr">
              <a:buNone/>
            </a:pPr>
            <a:r>
              <a:rPr lang="es-CO" sz="2800" dirty="0" smtClean="0"/>
              <a:t>David Livingstone, quien </a:t>
            </a:r>
            <a:r>
              <a:rPr lang="es-ES" sz="2800" dirty="0" smtClean="0"/>
              <a:t>fue </a:t>
            </a:r>
            <a:r>
              <a:rPr lang="es-ES" sz="2800" dirty="0"/>
              <a:t>un médico, explorador y misionero escocés </a:t>
            </a:r>
            <a:r>
              <a:rPr lang="es-CO" sz="2800" dirty="0" smtClean="0"/>
              <a:t>declaró </a:t>
            </a:r>
            <a:r>
              <a:rPr lang="es-CO" sz="2800" dirty="0"/>
              <a:t>que este versículo </a:t>
            </a:r>
            <a:r>
              <a:rPr lang="es-CO" sz="2800" dirty="0" smtClean="0"/>
              <a:t>de Salmo 37:5, lo </a:t>
            </a:r>
            <a:r>
              <a:rPr lang="es-CO" sz="2800" dirty="0"/>
              <a:t>sostenía en todo momento, </a:t>
            </a:r>
            <a:r>
              <a:rPr lang="es-CO" sz="2800" dirty="0" smtClean="0"/>
              <a:t>tanto </a:t>
            </a:r>
            <a:r>
              <a:rPr lang="es-CO" sz="2800" dirty="0"/>
              <a:t>en África como en Inglaterra. </a:t>
            </a:r>
          </a:p>
          <a:p>
            <a:pPr marL="0" indent="0">
              <a:buNone/>
            </a:pPr>
            <a:endParaRPr lang="es-CO" sz="2800" dirty="0" smtClean="0">
              <a:latin typeface="Agency FB" pitchFamily="34" charset="0"/>
            </a:endParaRPr>
          </a:p>
        </p:txBody>
      </p:sp>
    </p:spTree>
    <p:extLst>
      <p:ext uri="{BB962C8B-B14F-4D97-AF65-F5344CB8AC3E}">
        <p14:creationId xmlns:p14="http://schemas.microsoft.com/office/powerpoint/2010/main" val="220018425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3">
                                            <p:txEl>
                                              <p:pRg st="2" end="2"/>
                                            </p:txEl>
                                          </p:spTgt>
                                        </p:tgtEl>
                                        <p:attrNameLst>
                                          <p:attrName>style.visibility</p:attrName>
                                        </p:attrNameLst>
                                      </p:cBhvr>
                                      <p:to>
                                        <p:strVal val="visible"/>
                                      </p:to>
                                    </p:set>
                                    <p:animEffect transition="in" filter="wipe(down)">
                                      <p:cBhvr>
                                        <p:cTn id="41" dur="500"/>
                                        <p:tgtEl>
                                          <p:spTgt spid="3">
                                            <p:txEl>
                                              <p:pRg st="2" end="2"/>
                                            </p:txEl>
                                          </p:spTgt>
                                        </p:tgtEl>
                                      </p:cBhvr>
                                    </p:animEffect>
                                  </p:childTnLst>
                                </p:cTn>
                              </p:par>
                              <p:par>
                                <p:cTn id="42" presetID="22" presetClass="entr" presetSubtype="4" fill="hold" nodeType="withEffect">
                                  <p:stCondLst>
                                    <p:cond delay="0"/>
                                  </p:stCondLst>
                                  <p:childTnLst>
                                    <p:set>
                                      <p:cBhvr>
                                        <p:cTn id="43" dur="1" fill="hold">
                                          <p:stCondLst>
                                            <p:cond delay="0"/>
                                          </p:stCondLst>
                                        </p:cTn>
                                        <p:tgtEl>
                                          <p:spTgt spid="3">
                                            <p:txEl>
                                              <p:pRg st="3" end="3"/>
                                            </p:txEl>
                                          </p:spTgt>
                                        </p:tgtEl>
                                        <p:attrNameLst>
                                          <p:attrName>style.visibility</p:attrName>
                                        </p:attrNameLst>
                                      </p:cBhvr>
                                      <p:to>
                                        <p:strVal val="visible"/>
                                      </p:to>
                                    </p:set>
                                    <p:animEffect transition="in" filter="wipe(down)">
                                      <p:cBhvr>
                                        <p:cTn id="44" dur="500"/>
                                        <p:tgtEl>
                                          <p:spTgt spid="3">
                                            <p:txEl>
                                              <p:pRg st="3" end="3"/>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4" presetClass="entr" presetSubtype="10" fill="hold" nodeType="clickEffect">
                                  <p:stCondLst>
                                    <p:cond delay="0"/>
                                  </p:stCondLst>
                                  <p:childTnLst>
                                    <p:set>
                                      <p:cBhvr>
                                        <p:cTn id="48" dur="1" fill="hold">
                                          <p:stCondLst>
                                            <p:cond delay="0"/>
                                          </p:stCondLst>
                                        </p:cTn>
                                        <p:tgtEl>
                                          <p:spTgt spid="3">
                                            <p:txEl>
                                              <p:pRg st="4" end="4"/>
                                            </p:txEl>
                                          </p:spTgt>
                                        </p:tgtEl>
                                        <p:attrNameLst>
                                          <p:attrName>style.visibility</p:attrName>
                                        </p:attrNameLst>
                                      </p:cBhvr>
                                      <p:to>
                                        <p:strVal val="visible"/>
                                      </p:to>
                                    </p:set>
                                    <p:animEffect transition="in" filter="randombar(horizontal)">
                                      <p:cBhvr>
                                        <p:cTn id="4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a:bodyPr>
          <a:lstStyle/>
          <a:p>
            <a:pPr marL="0" indent="0" algn="ctr">
              <a:buNone/>
            </a:pPr>
            <a:r>
              <a:rPr lang="es-CO" sz="3600" b="1" dirty="0" smtClean="0">
                <a:latin typeface="Agency FB" pitchFamily="34" charset="0"/>
              </a:rPr>
              <a:t>El texto nos habla de tres cosas, dos que nosotros tenemos que hacer, y la tercera la hace Dios:</a:t>
            </a:r>
            <a:endParaRPr lang="es-CO" b="1" dirty="0" smtClean="0">
              <a:latin typeface="Agency FB" pitchFamily="34" charset="0"/>
            </a:endParaRPr>
          </a:p>
          <a:p>
            <a:endParaRPr lang="es-CO" dirty="0" smtClean="0"/>
          </a:p>
          <a:p>
            <a:r>
              <a:rPr lang="es-CO" b="1" dirty="0" smtClean="0">
                <a:solidFill>
                  <a:srgbClr val="FF0000"/>
                </a:solidFill>
              </a:rPr>
              <a:t>1</a:t>
            </a:r>
            <a:r>
              <a:rPr lang="es-CO" dirty="0" smtClean="0"/>
              <a:t>. «</a:t>
            </a:r>
            <a:r>
              <a:rPr lang="es-CO" u="sng" dirty="0" smtClean="0">
                <a:latin typeface="Agency FB" pitchFamily="34" charset="0"/>
              </a:rPr>
              <a:t>Encomienda a Jehová tu camino</a:t>
            </a:r>
            <a:r>
              <a:rPr lang="es-CO" dirty="0" smtClean="0"/>
              <a:t>» que no es otra cosa que oración.</a:t>
            </a:r>
          </a:p>
          <a:p>
            <a:r>
              <a:rPr lang="es-CO" b="1" dirty="0" smtClean="0">
                <a:solidFill>
                  <a:srgbClr val="FF0000"/>
                </a:solidFill>
              </a:rPr>
              <a:t>2</a:t>
            </a:r>
            <a:r>
              <a:rPr lang="es-CO" dirty="0" smtClean="0"/>
              <a:t>. «</a:t>
            </a:r>
            <a:r>
              <a:rPr lang="es-CO" u="sng" dirty="0" smtClean="0">
                <a:latin typeface="Agency FB" pitchFamily="34" charset="0"/>
              </a:rPr>
              <a:t>Confía en </a:t>
            </a:r>
            <a:r>
              <a:rPr lang="es-CO" dirty="0" smtClean="0">
                <a:latin typeface="Agency FB" pitchFamily="34" charset="0"/>
              </a:rPr>
              <a:t>Él</a:t>
            </a:r>
            <a:r>
              <a:rPr lang="es-CO" dirty="0" smtClean="0"/>
              <a:t>»,</a:t>
            </a:r>
            <a:r>
              <a:rPr lang="es-ES" dirty="0"/>
              <a:t> Se aplica a la persona en quien se puede </a:t>
            </a:r>
            <a:r>
              <a:rPr lang="es-ES" dirty="0" smtClean="0"/>
              <a:t>confiar plenamente. Y</a:t>
            </a:r>
          </a:p>
          <a:p>
            <a:r>
              <a:rPr lang="es-ES" b="1" dirty="0" smtClean="0">
                <a:solidFill>
                  <a:srgbClr val="FF0000"/>
                </a:solidFill>
              </a:rPr>
              <a:t>3</a:t>
            </a:r>
            <a:r>
              <a:rPr lang="es-ES" dirty="0" smtClean="0"/>
              <a:t>. «</a:t>
            </a:r>
            <a:r>
              <a:rPr lang="es-ES" u="sng" dirty="0" smtClean="0">
                <a:latin typeface="Agency FB" pitchFamily="34" charset="0"/>
              </a:rPr>
              <a:t>Él hará</a:t>
            </a:r>
            <a:r>
              <a:rPr lang="es-ES" dirty="0" smtClean="0"/>
              <a:t>». Para lo cual tenemos que esperar, y esperar que a su debido tiempo Dios  actuará.</a:t>
            </a:r>
            <a:endParaRPr lang="es-CO" dirty="0"/>
          </a:p>
        </p:txBody>
      </p:sp>
    </p:spTree>
    <p:extLst>
      <p:ext uri="{BB962C8B-B14F-4D97-AF65-F5344CB8AC3E}">
        <p14:creationId xmlns:p14="http://schemas.microsoft.com/office/powerpoint/2010/main" val="123095956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heel(1)">
                                      <p:cBhvr>
                                        <p:cTn id="12" dur="20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heel(1)">
                                      <p:cBhvr>
                                        <p:cTn id="1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p:spPr>
        <p:txBody>
          <a:bodyPr>
            <a:noAutofit/>
          </a:bodyPr>
          <a:lstStyle/>
          <a:p>
            <a:pPr marL="0" indent="0" algn="ctr">
              <a:buNone/>
            </a:pPr>
            <a:r>
              <a:rPr lang="es-CO" sz="2400" dirty="0" smtClean="0"/>
              <a:t>El apóstol Pablo nos dice que nosotros debemos orar «</a:t>
            </a:r>
            <a:r>
              <a:rPr lang="es-CO" sz="2400" dirty="0" smtClean="0">
                <a:latin typeface="Agency FB" pitchFamily="34" charset="0"/>
              </a:rPr>
              <a:t>sin cesar</a:t>
            </a:r>
            <a:r>
              <a:rPr lang="es-CO" sz="2400" dirty="0" smtClean="0"/>
              <a:t>» </a:t>
            </a:r>
            <a:r>
              <a:rPr lang="es-CO" sz="2400" dirty="0" smtClean="0">
                <a:solidFill>
                  <a:srgbClr val="FF0000"/>
                </a:solidFill>
              </a:rPr>
              <a:t>(1Tes.5:17).</a:t>
            </a:r>
          </a:p>
          <a:p>
            <a:pPr marL="0" indent="0" algn="ctr">
              <a:buNone/>
            </a:pPr>
            <a:r>
              <a:rPr lang="es-CO" sz="2400" dirty="0" smtClean="0">
                <a:solidFill>
                  <a:srgbClr val="FF0000"/>
                </a:solidFill>
              </a:rPr>
              <a:t>La pregunta es: ¿Cuántas veces oramos nosotros durante el día? </a:t>
            </a:r>
          </a:p>
          <a:p>
            <a:pPr marL="0" indent="0" algn="ctr">
              <a:buNone/>
            </a:pPr>
            <a:r>
              <a:rPr lang="es-CO" sz="2400" dirty="0" smtClean="0"/>
              <a:t>En la siguiente </a:t>
            </a:r>
            <a:r>
              <a:rPr lang="es-CO" sz="2400" dirty="0"/>
              <a:t>l</a:t>
            </a:r>
            <a:r>
              <a:rPr lang="es-CO" sz="2400" dirty="0" smtClean="0"/>
              <a:t>ista aparecen 17 momentos de oración, que seguramente los hombres y mujeres de Dios lo practicaban. </a:t>
            </a:r>
            <a:endParaRPr lang="es-CO" sz="2000" dirty="0" smtClean="0"/>
          </a:p>
          <a:p>
            <a:pPr marL="0" indent="0" algn="ctr">
              <a:buNone/>
            </a:pPr>
            <a:endParaRPr lang="es-CO" sz="2000" dirty="0" smtClean="0"/>
          </a:p>
          <a:p>
            <a:pPr marL="0" indent="0">
              <a:buNone/>
            </a:pPr>
            <a:r>
              <a:rPr lang="es-CO" sz="2400" b="1" dirty="0" smtClean="0">
                <a:solidFill>
                  <a:srgbClr val="FF0000"/>
                </a:solidFill>
              </a:rPr>
              <a:t>1</a:t>
            </a:r>
            <a:r>
              <a:rPr lang="es-CO" sz="2400" dirty="0" smtClean="0"/>
              <a:t>). Oramos al despertar para hacer la meditación personal </a:t>
            </a:r>
          </a:p>
          <a:p>
            <a:pPr marL="0" indent="0">
              <a:buNone/>
            </a:pPr>
            <a:r>
              <a:rPr lang="es-CO" sz="2400" b="1" dirty="0" smtClean="0">
                <a:solidFill>
                  <a:srgbClr val="FF0000"/>
                </a:solidFill>
              </a:rPr>
              <a:t>2</a:t>
            </a:r>
            <a:r>
              <a:rPr lang="es-CO" sz="2400" dirty="0" smtClean="0"/>
              <a:t>). para hacer el culto familiar. Lea </a:t>
            </a:r>
            <a:r>
              <a:rPr lang="es-CO" sz="2400" dirty="0" smtClean="0">
                <a:solidFill>
                  <a:srgbClr val="FF0000"/>
                </a:solidFill>
              </a:rPr>
              <a:t>(Job 1:5).</a:t>
            </a:r>
          </a:p>
          <a:p>
            <a:pPr marL="0" indent="0">
              <a:buNone/>
            </a:pPr>
            <a:r>
              <a:rPr lang="es-CO" sz="2400" b="1" dirty="0" smtClean="0">
                <a:solidFill>
                  <a:srgbClr val="FF0000"/>
                </a:solidFill>
              </a:rPr>
              <a:t>3</a:t>
            </a:r>
            <a:r>
              <a:rPr lang="es-CO" sz="2400" dirty="0" smtClean="0"/>
              <a:t>). oramos por el desayuno </a:t>
            </a:r>
          </a:p>
          <a:p>
            <a:pPr marL="0" indent="0">
              <a:buNone/>
            </a:pPr>
            <a:r>
              <a:rPr lang="es-CO" sz="2400" b="1" dirty="0" smtClean="0">
                <a:solidFill>
                  <a:srgbClr val="FF0000"/>
                </a:solidFill>
              </a:rPr>
              <a:t>4</a:t>
            </a:r>
            <a:r>
              <a:rPr lang="es-CO" sz="2400" dirty="0" smtClean="0"/>
              <a:t>). oramos cuando salimos para el trabajo </a:t>
            </a:r>
          </a:p>
          <a:p>
            <a:pPr marL="0" indent="0">
              <a:buNone/>
            </a:pPr>
            <a:r>
              <a:rPr lang="es-CO" sz="2400" b="1" dirty="0" smtClean="0">
                <a:solidFill>
                  <a:srgbClr val="FF0000"/>
                </a:solidFill>
              </a:rPr>
              <a:t>5</a:t>
            </a:r>
            <a:r>
              <a:rPr lang="es-CO" sz="2400" dirty="0" smtClean="0"/>
              <a:t>). y quizá mientras estamos trabajando también elevamos a Dios una oración silenciosa </a:t>
            </a:r>
          </a:p>
          <a:p>
            <a:pPr marL="0" indent="0">
              <a:buNone/>
            </a:pPr>
            <a:r>
              <a:rPr lang="es-CO" sz="2400" b="1" dirty="0" smtClean="0">
                <a:solidFill>
                  <a:srgbClr val="FF0000"/>
                </a:solidFill>
              </a:rPr>
              <a:t>6</a:t>
            </a:r>
            <a:r>
              <a:rPr lang="es-CO" sz="2400" dirty="0" smtClean="0"/>
              <a:t>). oramos cuando nos dirigimos a casa </a:t>
            </a:r>
          </a:p>
          <a:p>
            <a:pPr marL="0" indent="0">
              <a:buNone/>
            </a:pPr>
            <a:r>
              <a:rPr lang="es-CO" sz="2400" b="1" dirty="0" smtClean="0">
                <a:solidFill>
                  <a:srgbClr val="FF0000"/>
                </a:solidFill>
              </a:rPr>
              <a:t>7</a:t>
            </a:r>
            <a:r>
              <a:rPr lang="es-CO" sz="2400" dirty="0" smtClean="0"/>
              <a:t>). le damos gracias a nuestro Dios por habernos traído sin novedad a la casa </a:t>
            </a:r>
          </a:p>
          <a:p>
            <a:pPr marL="0" indent="0">
              <a:buNone/>
            </a:pPr>
            <a:r>
              <a:rPr lang="es-CO" sz="2400" b="1" dirty="0" smtClean="0">
                <a:solidFill>
                  <a:srgbClr val="FF0000"/>
                </a:solidFill>
              </a:rPr>
              <a:t>8</a:t>
            </a:r>
            <a:r>
              <a:rPr lang="es-CO" sz="2400" dirty="0" smtClean="0"/>
              <a:t>). oramos para darle gracias al Señor por el almuerzo </a:t>
            </a:r>
          </a:p>
        </p:txBody>
      </p:sp>
    </p:spTree>
    <p:extLst>
      <p:ext uri="{BB962C8B-B14F-4D97-AF65-F5344CB8AC3E}">
        <p14:creationId xmlns:p14="http://schemas.microsoft.com/office/powerpoint/2010/main" val="7753471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 calcmode="lin" valueType="num">
                                      <p:cBhvr>
                                        <p:cTn id="1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14" dur="500"/>
                                        <p:tgtEl>
                                          <p:spTgt spid="3">
                                            <p:txEl>
                                              <p:pRg st="4" end="4"/>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p:cTn id="19"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21" dur="500"/>
                                        <p:tgtEl>
                                          <p:spTgt spid="3">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 calcmode="lin" valueType="num">
                                      <p:cBhvr>
                                        <p:cTn id="26"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28" dur="500"/>
                                        <p:tgtEl>
                                          <p:spTgt spid="3">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 calcmode="lin" valueType="num">
                                      <p:cBhvr>
                                        <p:cTn id="33"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35" dur="500"/>
                                        <p:tgtEl>
                                          <p:spTgt spid="3">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nodeType="clickEffect">
                                  <p:stCondLst>
                                    <p:cond delay="0"/>
                                  </p:stCondLst>
                                  <p:childTnLst>
                                    <p:set>
                                      <p:cBhvr>
                                        <p:cTn id="39" dur="1" fill="hold">
                                          <p:stCondLst>
                                            <p:cond delay="0"/>
                                          </p:stCondLst>
                                        </p:cTn>
                                        <p:tgtEl>
                                          <p:spTgt spid="3">
                                            <p:txEl>
                                              <p:pRg st="8" end="8"/>
                                            </p:txEl>
                                          </p:spTgt>
                                        </p:tgtEl>
                                        <p:attrNameLst>
                                          <p:attrName>style.visibility</p:attrName>
                                        </p:attrNameLst>
                                      </p:cBhvr>
                                      <p:to>
                                        <p:strVal val="visible"/>
                                      </p:to>
                                    </p:set>
                                    <p:anim calcmode="lin" valueType="num">
                                      <p:cBhvr>
                                        <p:cTn id="40"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1"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42" dur="500"/>
                                        <p:tgtEl>
                                          <p:spTgt spid="3">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 calcmode="lin" valueType="num">
                                      <p:cBhvr>
                                        <p:cTn id="47"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48"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49" dur="500"/>
                                        <p:tgtEl>
                                          <p:spTgt spid="3">
                                            <p:txEl>
                                              <p:pRg st="9" end="9"/>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nodeType="clickEffect">
                                  <p:stCondLst>
                                    <p:cond delay="0"/>
                                  </p:stCondLst>
                                  <p:childTnLst>
                                    <p:set>
                                      <p:cBhvr>
                                        <p:cTn id="53" dur="1" fill="hold">
                                          <p:stCondLst>
                                            <p:cond delay="0"/>
                                          </p:stCondLst>
                                        </p:cTn>
                                        <p:tgtEl>
                                          <p:spTgt spid="3">
                                            <p:txEl>
                                              <p:pRg st="10" end="10"/>
                                            </p:txEl>
                                          </p:spTgt>
                                        </p:tgtEl>
                                        <p:attrNameLst>
                                          <p:attrName>style.visibility</p:attrName>
                                        </p:attrNameLst>
                                      </p:cBhvr>
                                      <p:to>
                                        <p:strVal val="visible"/>
                                      </p:to>
                                    </p:set>
                                    <p:anim calcmode="lin" valueType="num">
                                      <p:cBhvr>
                                        <p:cTn id="54" dur="5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55" dur="5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56" dur="500"/>
                                        <p:tgtEl>
                                          <p:spTgt spid="3">
                                            <p:txEl>
                                              <p:pRg st="10" end="10"/>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nodeType="clickEffect">
                                  <p:stCondLst>
                                    <p:cond delay="0"/>
                                  </p:stCondLst>
                                  <p:childTnLst>
                                    <p:set>
                                      <p:cBhvr>
                                        <p:cTn id="60" dur="1" fill="hold">
                                          <p:stCondLst>
                                            <p:cond delay="0"/>
                                          </p:stCondLst>
                                        </p:cTn>
                                        <p:tgtEl>
                                          <p:spTgt spid="3">
                                            <p:txEl>
                                              <p:pRg st="11" end="11"/>
                                            </p:txEl>
                                          </p:spTgt>
                                        </p:tgtEl>
                                        <p:attrNameLst>
                                          <p:attrName>style.visibility</p:attrName>
                                        </p:attrNameLst>
                                      </p:cBhvr>
                                      <p:to>
                                        <p:strVal val="visible"/>
                                      </p:to>
                                    </p:set>
                                    <p:anim calcmode="lin" valueType="num">
                                      <p:cBhvr>
                                        <p:cTn id="61" dur="5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62" dur="500" fill="hold"/>
                                        <p:tgtEl>
                                          <p:spTgt spid="3">
                                            <p:txEl>
                                              <p:pRg st="11" end="11"/>
                                            </p:txEl>
                                          </p:spTgt>
                                        </p:tgtEl>
                                        <p:attrNameLst>
                                          <p:attrName>ppt_h</p:attrName>
                                        </p:attrNameLst>
                                      </p:cBhvr>
                                      <p:tavLst>
                                        <p:tav tm="0">
                                          <p:val>
                                            <p:fltVal val="0"/>
                                          </p:val>
                                        </p:tav>
                                        <p:tav tm="100000">
                                          <p:val>
                                            <p:strVal val="#ppt_h"/>
                                          </p:val>
                                        </p:tav>
                                      </p:tavLst>
                                    </p:anim>
                                    <p:animEffect transition="in" filter="fade">
                                      <p:cBhvr>
                                        <p:cTn id="63"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16632"/>
            <a:ext cx="8856984" cy="6624736"/>
          </a:xfrm>
        </p:spPr>
        <p:txBody>
          <a:bodyPr>
            <a:normAutofit fontScale="77500" lnSpcReduction="20000"/>
          </a:bodyPr>
          <a:lstStyle/>
          <a:p>
            <a:pPr marL="0" indent="0">
              <a:buNone/>
            </a:pPr>
            <a:r>
              <a:rPr lang="es-CO" b="1" dirty="0" smtClean="0">
                <a:solidFill>
                  <a:srgbClr val="FF0000"/>
                </a:solidFill>
              </a:rPr>
              <a:t>9</a:t>
            </a:r>
            <a:r>
              <a:rPr lang="es-CO" dirty="0"/>
              <a:t>), oramos nuevamente cuando salimos de casa para el trabajo en la tarde </a:t>
            </a:r>
          </a:p>
          <a:p>
            <a:pPr marL="0" indent="0">
              <a:buNone/>
            </a:pPr>
            <a:r>
              <a:rPr lang="es-CO" b="1" dirty="0" smtClean="0">
                <a:solidFill>
                  <a:srgbClr val="FF0000"/>
                </a:solidFill>
              </a:rPr>
              <a:t>10</a:t>
            </a:r>
            <a:r>
              <a:rPr lang="es-CO" dirty="0"/>
              <a:t>), oramos por haber llegado sin novedad al lugar de </a:t>
            </a:r>
            <a:r>
              <a:rPr lang="es-CO" dirty="0" smtClean="0"/>
              <a:t>trabajo</a:t>
            </a:r>
          </a:p>
          <a:p>
            <a:pPr marL="0" indent="0">
              <a:buNone/>
            </a:pPr>
            <a:r>
              <a:rPr lang="es-CO" b="1" dirty="0" smtClean="0">
                <a:solidFill>
                  <a:srgbClr val="FF0000"/>
                </a:solidFill>
              </a:rPr>
              <a:t>11</a:t>
            </a:r>
            <a:r>
              <a:rPr lang="es-CO" dirty="0"/>
              <a:t>),  oramos nuevamente al terminar para dirigirnos nuevamente a casa </a:t>
            </a:r>
            <a:endParaRPr lang="es-CO" dirty="0" smtClean="0"/>
          </a:p>
          <a:p>
            <a:pPr marL="0" indent="0">
              <a:buNone/>
            </a:pPr>
            <a:r>
              <a:rPr lang="es-CO" b="1" dirty="0" smtClean="0">
                <a:solidFill>
                  <a:srgbClr val="FF0000"/>
                </a:solidFill>
              </a:rPr>
              <a:t>12</a:t>
            </a:r>
            <a:r>
              <a:rPr lang="es-CO" dirty="0"/>
              <a:t>), oramos al llegar a casa </a:t>
            </a:r>
            <a:endParaRPr lang="es-CO" dirty="0" smtClean="0"/>
          </a:p>
          <a:p>
            <a:pPr marL="0" indent="0">
              <a:buNone/>
            </a:pPr>
            <a:r>
              <a:rPr lang="es-CO" b="1" dirty="0" smtClean="0">
                <a:solidFill>
                  <a:srgbClr val="FF0000"/>
                </a:solidFill>
              </a:rPr>
              <a:t>13</a:t>
            </a:r>
            <a:r>
              <a:rPr lang="es-CO" dirty="0"/>
              <a:t>), oramos al recibir la cena </a:t>
            </a:r>
            <a:endParaRPr lang="es-CO" dirty="0" smtClean="0"/>
          </a:p>
          <a:p>
            <a:pPr marL="0" indent="0">
              <a:buNone/>
            </a:pPr>
            <a:r>
              <a:rPr lang="es-CO" b="1" dirty="0" smtClean="0">
                <a:solidFill>
                  <a:srgbClr val="FF0000"/>
                </a:solidFill>
              </a:rPr>
              <a:t>14</a:t>
            </a:r>
            <a:r>
              <a:rPr lang="es-CO" dirty="0"/>
              <a:t>), oramos para darle gracias a nuestro Dios por el </a:t>
            </a:r>
            <a:r>
              <a:rPr lang="es-CO" dirty="0" smtClean="0"/>
              <a:t>día</a:t>
            </a:r>
          </a:p>
          <a:p>
            <a:pPr marL="0" indent="0">
              <a:buNone/>
            </a:pPr>
            <a:r>
              <a:rPr lang="es-CO" dirty="0" smtClean="0">
                <a:solidFill>
                  <a:srgbClr val="FF0000"/>
                </a:solidFill>
              </a:rPr>
              <a:t>15</a:t>
            </a:r>
            <a:r>
              <a:rPr lang="es-CO" dirty="0" smtClean="0"/>
              <a:t>), Oramos por los amigos, lea </a:t>
            </a:r>
            <a:r>
              <a:rPr lang="es-CO" dirty="0" smtClean="0">
                <a:solidFill>
                  <a:srgbClr val="FF0000"/>
                </a:solidFill>
              </a:rPr>
              <a:t>(Job 42:10,16).</a:t>
            </a:r>
          </a:p>
          <a:p>
            <a:pPr marL="0" indent="0">
              <a:buNone/>
            </a:pPr>
            <a:r>
              <a:rPr lang="es-CO" dirty="0" smtClean="0">
                <a:solidFill>
                  <a:srgbClr val="FF0000"/>
                </a:solidFill>
              </a:rPr>
              <a:t>16), </a:t>
            </a:r>
            <a:r>
              <a:rPr lang="es-CO" dirty="0" smtClean="0"/>
              <a:t>oración por los que nos persiguen, lea </a:t>
            </a:r>
            <a:r>
              <a:rPr lang="es-CO" dirty="0" smtClean="0">
                <a:solidFill>
                  <a:srgbClr val="FF0000"/>
                </a:solidFill>
              </a:rPr>
              <a:t>(Mat.5:44,45; Luc.23:34.</a:t>
            </a:r>
          </a:p>
          <a:p>
            <a:pPr marL="0" indent="0">
              <a:buNone/>
            </a:pPr>
            <a:r>
              <a:rPr lang="es-CO" b="1" dirty="0" smtClean="0">
                <a:solidFill>
                  <a:srgbClr val="FF0000"/>
                </a:solidFill>
              </a:rPr>
              <a:t>17</a:t>
            </a:r>
            <a:r>
              <a:rPr lang="es-CO" dirty="0" smtClean="0"/>
              <a:t>), </a:t>
            </a:r>
            <a:r>
              <a:rPr lang="es-CO" dirty="0"/>
              <a:t>cuando despertamos a media noche, agradecemos a Dios por sus beneficios y </a:t>
            </a:r>
            <a:r>
              <a:rPr lang="es-CO" dirty="0" smtClean="0"/>
              <a:t>cuidados, es decir debemos orar en todo tiempo, como dice Pablo, recordemos que muchas personas mueren de la casa al trabajo, o del trabajo a la casa y no vuelven a ver a su familia. </a:t>
            </a:r>
          </a:p>
          <a:p>
            <a:pPr marL="0" indent="0" algn="ctr">
              <a:buNone/>
            </a:pPr>
            <a:r>
              <a:rPr lang="es-CO" dirty="0" smtClean="0"/>
              <a:t>¿Sabe usted de alguien que le sucedió esto, o que se acostó y amaneció muerto?</a:t>
            </a:r>
            <a:endParaRPr lang="es-CO" dirty="0"/>
          </a:p>
          <a:p>
            <a:pPr marL="0" indent="0" algn="ctr">
              <a:buNone/>
            </a:pPr>
            <a:endParaRPr lang="es-CO" dirty="0" smtClean="0">
              <a:latin typeface="Agency FB" pitchFamily="34" charset="0"/>
            </a:endParaRPr>
          </a:p>
        </p:txBody>
      </p:sp>
    </p:spTree>
    <p:extLst>
      <p:ext uri="{BB962C8B-B14F-4D97-AF65-F5344CB8AC3E}">
        <p14:creationId xmlns:p14="http://schemas.microsoft.com/office/powerpoint/2010/main" val="3676915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3" end="3"/>
                                            </p:txEl>
                                          </p:spTgt>
                                        </p:tgtEl>
                                        <p:attrNameLst>
                                          <p:attrName>style.visibility</p:attrName>
                                        </p:attrNameLst>
                                      </p:cBhvr>
                                      <p:to>
                                        <p:strVal val="visible"/>
                                      </p:to>
                                    </p:set>
                                    <p:animEffect transition="in" filter="wipe(down)">
                                      <p:cBhvr>
                                        <p:cTn id="61" dur="580">
                                          <p:stCondLst>
                                            <p:cond delay="0"/>
                                          </p:stCondLst>
                                        </p:cTn>
                                        <p:tgtEl>
                                          <p:spTgt spid="3">
                                            <p:txEl>
                                              <p:pRg st="3" end="3"/>
                                            </p:txEl>
                                          </p:spTgt>
                                        </p:tgtEl>
                                      </p:cBhvr>
                                    </p:animEffect>
                                    <p:anim calcmode="lin" valueType="num">
                                      <p:cBhvr>
                                        <p:cTn id="6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3" end="3"/>
                                            </p:txEl>
                                          </p:spTgt>
                                        </p:tgtEl>
                                      </p:cBhvr>
                                      <p:to x="100000" y="60000"/>
                                    </p:animScale>
                                    <p:animScale>
                                      <p:cBhvr>
                                        <p:cTn id="68" dur="166" decel="50000">
                                          <p:stCondLst>
                                            <p:cond delay="676"/>
                                          </p:stCondLst>
                                        </p:cTn>
                                        <p:tgtEl>
                                          <p:spTgt spid="3">
                                            <p:txEl>
                                              <p:pRg st="3" end="3"/>
                                            </p:txEl>
                                          </p:spTgt>
                                        </p:tgtEl>
                                      </p:cBhvr>
                                      <p:to x="100000" y="100000"/>
                                    </p:animScale>
                                    <p:animScale>
                                      <p:cBhvr>
                                        <p:cTn id="69" dur="26">
                                          <p:stCondLst>
                                            <p:cond delay="1312"/>
                                          </p:stCondLst>
                                        </p:cTn>
                                        <p:tgtEl>
                                          <p:spTgt spid="3">
                                            <p:txEl>
                                              <p:pRg st="3" end="3"/>
                                            </p:txEl>
                                          </p:spTgt>
                                        </p:tgtEl>
                                      </p:cBhvr>
                                      <p:to x="100000" y="80000"/>
                                    </p:animScale>
                                    <p:animScale>
                                      <p:cBhvr>
                                        <p:cTn id="70" dur="166" decel="50000">
                                          <p:stCondLst>
                                            <p:cond delay="1338"/>
                                          </p:stCondLst>
                                        </p:cTn>
                                        <p:tgtEl>
                                          <p:spTgt spid="3">
                                            <p:txEl>
                                              <p:pRg st="3" end="3"/>
                                            </p:txEl>
                                          </p:spTgt>
                                        </p:tgtEl>
                                      </p:cBhvr>
                                      <p:to x="100000" y="100000"/>
                                    </p:animScale>
                                    <p:animScale>
                                      <p:cBhvr>
                                        <p:cTn id="71" dur="26">
                                          <p:stCondLst>
                                            <p:cond delay="1642"/>
                                          </p:stCondLst>
                                        </p:cTn>
                                        <p:tgtEl>
                                          <p:spTgt spid="3">
                                            <p:txEl>
                                              <p:pRg st="3" end="3"/>
                                            </p:txEl>
                                          </p:spTgt>
                                        </p:tgtEl>
                                      </p:cBhvr>
                                      <p:to x="100000" y="90000"/>
                                    </p:animScale>
                                    <p:animScale>
                                      <p:cBhvr>
                                        <p:cTn id="72" dur="166" decel="50000">
                                          <p:stCondLst>
                                            <p:cond delay="1668"/>
                                          </p:stCondLst>
                                        </p:cTn>
                                        <p:tgtEl>
                                          <p:spTgt spid="3">
                                            <p:txEl>
                                              <p:pRg st="3" end="3"/>
                                            </p:txEl>
                                          </p:spTgt>
                                        </p:tgtEl>
                                      </p:cBhvr>
                                      <p:to x="100000" y="100000"/>
                                    </p:animScale>
                                    <p:animScale>
                                      <p:cBhvr>
                                        <p:cTn id="73" dur="26">
                                          <p:stCondLst>
                                            <p:cond delay="1808"/>
                                          </p:stCondLst>
                                        </p:cTn>
                                        <p:tgtEl>
                                          <p:spTgt spid="3">
                                            <p:txEl>
                                              <p:pRg st="3" end="3"/>
                                            </p:txEl>
                                          </p:spTgt>
                                        </p:tgtEl>
                                      </p:cBhvr>
                                      <p:to x="100000" y="95000"/>
                                    </p:animScale>
                                    <p:animScale>
                                      <p:cBhvr>
                                        <p:cTn id="74" dur="166" decel="50000">
                                          <p:stCondLst>
                                            <p:cond delay="1834"/>
                                          </p:stCondLst>
                                        </p:cTn>
                                        <p:tgtEl>
                                          <p:spTgt spid="3">
                                            <p:txEl>
                                              <p:pRg st="3" end="3"/>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3">
                                            <p:txEl>
                                              <p:pRg st="4" end="4"/>
                                            </p:txEl>
                                          </p:spTgt>
                                        </p:tgtEl>
                                        <p:attrNameLst>
                                          <p:attrName>style.visibility</p:attrName>
                                        </p:attrNameLst>
                                      </p:cBhvr>
                                      <p:to>
                                        <p:strVal val="visible"/>
                                      </p:to>
                                    </p:set>
                                    <p:animEffect transition="in" filter="wipe(down)">
                                      <p:cBhvr>
                                        <p:cTn id="79" dur="580">
                                          <p:stCondLst>
                                            <p:cond delay="0"/>
                                          </p:stCondLst>
                                        </p:cTn>
                                        <p:tgtEl>
                                          <p:spTgt spid="3">
                                            <p:txEl>
                                              <p:pRg st="4" end="4"/>
                                            </p:txEl>
                                          </p:spTgt>
                                        </p:tgtEl>
                                      </p:cBhvr>
                                    </p:animEffect>
                                    <p:anim calcmode="lin" valueType="num">
                                      <p:cBhvr>
                                        <p:cTn id="8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3">
                                            <p:txEl>
                                              <p:pRg st="4" end="4"/>
                                            </p:txEl>
                                          </p:spTgt>
                                        </p:tgtEl>
                                      </p:cBhvr>
                                      <p:to x="100000" y="60000"/>
                                    </p:animScale>
                                    <p:animScale>
                                      <p:cBhvr>
                                        <p:cTn id="86" dur="166" decel="50000">
                                          <p:stCondLst>
                                            <p:cond delay="676"/>
                                          </p:stCondLst>
                                        </p:cTn>
                                        <p:tgtEl>
                                          <p:spTgt spid="3">
                                            <p:txEl>
                                              <p:pRg st="4" end="4"/>
                                            </p:txEl>
                                          </p:spTgt>
                                        </p:tgtEl>
                                      </p:cBhvr>
                                      <p:to x="100000" y="100000"/>
                                    </p:animScale>
                                    <p:animScale>
                                      <p:cBhvr>
                                        <p:cTn id="87" dur="26">
                                          <p:stCondLst>
                                            <p:cond delay="1312"/>
                                          </p:stCondLst>
                                        </p:cTn>
                                        <p:tgtEl>
                                          <p:spTgt spid="3">
                                            <p:txEl>
                                              <p:pRg st="4" end="4"/>
                                            </p:txEl>
                                          </p:spTgt>
                                        </p:tgtEl>
                                      </p:cBhvr>
                                      <p:to x="100000" y="80000"/>
                                    </p:animScale>
                                    <p:animScale>
                                      <p:cBhvr>
                                        <p:cTn id="88" dur="166" decel="50000">
                                          <p:stCondLst>
                                            <p:cond delay="1338"/>
                                          </p:stCondLst>
                                        </p:cTn>
                                        <p:tgtEl>
                                          <p:spTgt spid="3">
                                            <p:txEl>
                                              <p:pRg st="4" end="4"/>
                                            </p:txEl>
                                          </p:spTgt>
                                        </p:tgtEl>
                                      </p:cBhvr>
                                      <p:to x="100000" y="100000"/>
                                    </p:animScale>
                                    <p:animScale>
                                      <p:cBhvr>
                                        <p:cTn id="89" dur="26">
                                          <p:stCondLst>
                                            <p:cond delay="1642"/>
                                          </p:stCondLst>
                                        </p:cTn>
                                        <p:tgtEl>
                                          <p:spTgt spid="3">
                                            <p:txEl>
                                              <p:pRg st="4" end="4"/>
                                            </p:txEl>
                                          </p:spTgt>
                                        </p:tgtEl>
                                      </p:cBhvr>
                                      <p:to x="100000" y="90000"/>
                                    </p:animScale>
                                    <p:animScale>
                                      <p:cBhvr>
                                        <p:cTn id="90" dur="166" decel="50000">
                                          <p:stCondLst>
                                            <p:cond delay="1668"/>
                                          </p:stCondLst>
                                        </p:cTn>
                                        <p:tgtEl>
                                          <p:spTgt spid="3">
                                            <p:txEl>
                                              <p:pRg st="4" end="4"/>
                                            </p:txEl>
                                          </p:spTgt>
                                        </p:tgtEl>
                                      </p:cBhvr>
                                      <p:to x="100000" y="100000"/>
                                    </p:animScale>
                                    <p:animScale>
                                      <p:cBhvr>
                                        <p:cTn id="91" dur="26">
                                          <p:stCondLst>
                                            <p:cond delay="1808"/>
                                          </p:stCondLst>
                                        </p:cTn>
                                        <p:tgtEl>
                                          <p:spTgt spid="3">
                                            <p:txEl>
                                              <p:pRg st="4" end="4"/>
                                            </p:txEl>
                                          </p:spTgt>
                                        </p:tgtEl>
                                      </p:cBhvr>
                                      <p:to x="100000" y="95000"/>
                                    </p:animScale>
                                    <p:animScale>
                                      <p:cBhvr>
                                        <p:cTn id="92" dur="166" decel="50000">
                                          <p:stCondLst>
                                            <p:cond delay="1834"/>
                                          </p:stCondLst>
                                        </p:cTn>
                                        <p:tgtEl>
                                          <p:spTgt spid="3">
                                            <p:txEl>
                                              <p:pRg st="4" end="4"/>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3">
                                            <p:txEl>
                                              <p:pRg st="5" end="5"/>
                                            </p:txEl>
                                          </p:spTgt>
                                        </p:tgtEl>
                                        <p:attrNameLst>
                                          <p:attrName>style.visibility</p:attrName>
                                        </p:attrNameLst>
                                      </p:cBhvr>
                                      <p:to>
                                        <p:strVal val="visible"/>
                                      </p:to>
                                    </p:set>
                                    <p:animEffect transition="in" filter="wipe(down)">
                                      <p:cBhvr>
                                        <p:cTn id="97" dur="580">
                                          <p:stCondLst>
                                            <p:cond delay="0"/>
                                          </p:stCondLst>
                                        </p:cTn>
                                        <p:tgtEl>
                                          <p:spTgt spid="3">
                                            <p:txEl>
                                              <p:pRg st="5" end="5"/>
                                            </p:txEl>
                                          </p:spTgt>
                                        </p:tgtEl>
                                      </p:cBhvr>
                                    </p:animEffect>
                                    <p:anim calcmode="lin" valueType="num">
                                      <p:cBhvr>
                                        <p:cTn id="9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3">
                                            <p:txEl>
                                              <p:pRg st="5" end="5"/>
                                            </p:txEl>
                                          </p:spTgt>
                                        </p:tgtEl>
                                      </p:cBhvr>
                                      <p:to x="100000" y="60000"/>
                                    </p:animScale>
                                    <p:animScale>
                                      <p:cBhvr>
                                        <p:cTn id="104" dur="166" decel="50000">
                                          <p:stCondLst>
                                            <p:cond delay="676"/>
                                          </p:stCondLst>
                                        </p:cTn>
                                        <p:tgtEl>
                                          <p:spTgt spid="3">
                                            <p:txEl>
                                              <p:pRg st="5" end="5"/>
                                            </p:txEl>
                                          </p:spTgt>
                                        </p:tgtEl>
                                      </p:cBhvr>
                                      <p:to x="100000" y="100000"/>
                                    </p:animScale>
                                    <p:animScale>
                                      <p:cBhvr>
                                        <p:cTn id="105" dur="26">
                                          <p:stCondLst>
                                            <p:cond delay="1312"/>
                                          </p:stCondLst>
                                        </p:cTn>
                                        <p:tgtEl>
                                          <p:spTgt spid="3">
                                            <p:txEl>
                                              <p:pRg st="5" end="5"/>
                                            </p:txEl>
                                          </p:spTgt>
                                        </p:tgtEl>
                                      </p:cBhvr>
                                      <p:to x="100000" y="80000"/>
                                    </p:animScale>
                                    <p:animScale>
                                      <p:cBhvr>
                                        <p:cTn id="106" dur="166" decel="50000">
                                          <p:stCondLst>
                                            <p:cond delay="1338"/>
                                          </p:stCondLst>
                                        </p:cTn>
                                        <p:tgtEl>
                                          <p:spTgt spid="3">
                                            <p:txEl>
                                              <p:pRg st="5" end="5"/>
                                            </p:txEl>
                                          </p:spTgt>
                                        </p:tgtEl>
                                      </p:cBhvr>
                                      <p:to x="100000" y="100000"/>
                                    </p:animScale>
                                    <p:animScale>
                                      <p:cBhvr>
                                        <p:cTn id="107" dur="26">
                                          <p:stCondLst>
                                            <p:cond delay="1642"/>
                                          </p:stCondLst>
                                        </p:cTn>
                                        <p:tgtEl>
                                          <p:spTgt spid="3">
                                            <p:txEl>
                                              <p:pRg st="5" end="5"/>
                                            </p:txEl>
                                          </p:spTgt>
                                        </p:tgtEl>
                                      </p:cBhvr>
                                      <p:to x="100000" y="90000"/>
                                    </p:animScale>
                                    <p:animScale>
                                      <p:cBhvr>
                                        <p:cTn id="108" dur="166" decel="50000">
                                          <p:stCondLst>
                                            <p:cond delay="1668"/>
                                          </p:stCondLst>
                                        </p:cTn>
                                        <p:tgtEl>
                                          <p:spTgt spid="3">
                                            <p:txEl>
                                              <p:pRg st="5" end="5"/>
                                            </p:txEl>
                                          </p:spTgt>
                                        </p:tgtEl>
                                      </p:cBhvr>
                                      <p:to x="100000" y="100000"/>
                                    </p:animScale>
                                    <p:animScale>
                                      <p:cBhvr>
                                        <p:cTn id="109" dur="26">
                                          <p:stCondLst>
                                            <p:cond delay="1808"/>
                                          </p:stCondLst>
                                        </p:cTn>
                                        <p:tgtEl>
                                          <p:spTgt spid="3">
                                            <p:txEl>
                                              <p:pRg st="5" end="5"/>
                                            </p:txEl>
                                          </p:spTgt>
                                        </p:tgtEl>
                                      </p:cBhvr>
                                      <p:to x="100000" y="95000"/>
                                    </p:animScale>
                                    <p:animScale>
                                      <p:cBhvr>
                                        <p:cTn id="110" dur="166" decel="50000">
                                          <p:stCondLst>
                                            <p:cond delay="1834"/>
                                          </p:stCondLst>
                                        </p:cTn>
                                        <p:tgtEl>
                                          <p:spTgt spid="3">
                                            <p:txEl>
                                              <p:pRg st="5" end="5"/>
                                            </p:txEl>
                                          </p:spTgt>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grpId="0" nodeType="clickEffect">
                                  <p:stCondLst>
                                    <p:cond delay="0"/>
                                  </p:stCondLst>
                                  <p:childTnLst>
                                    <p:set>
                                      <p:cBhvr>
                                        <p:cTn id="114" dur="1" fill="hold">
                                          <p:stCondLst>
                                            <p:cond delay="0"/>
                                          </p:stCondLst>
                                        </p:cTn>
                                        <p:tgtEl>
                                          <p:spTgt spid="3">
                                            <p:txEl>
                                              <p:pRg st="6" end="6"/>
                                            </p:txEl>
                                          </p:spTgt>
                                        </p:tgtEl>
                                        <p:attrNameLst>
                                          <p:attrName>style.visibility</p:attrName>
                                        </p:attrNameLst>
                                      </p:cBhvr>
                                      <p:to>
                                        <p:strVal val="visible"/>
                                      </p:to>
                                    </p:set>
                                    <p:animEffect transition="in" filter="wipe(down)">
                                      <p:cBhvr>
                                        <p:cTn id="115" dur="580">
                                          <p:stCondLst>
                                            <p:cond delay="0"/>
                                          </p:stCondLst>
                                        </p:cTn>
                                        <p:tgtEl>
                                          <p:spTgt spid="3">
                                            <p:txEl>
                                              <p:pRg st="6" end="6"/>
                                            </p:txEl>
                                          </p:spTgt>
                                        </p:tgtEl>
                                      </p:cBhvr>
                                    </p:animEffect>
                                    <p:anim calcmode="lin" valueType="num">
                                      <p:cBhvr>
                                        <p:cTn id="116"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121" dur="26">
                                          <p:stCondLst>
                                            <p:cond delay="650"/>
                                          </p:stCondLst>
                                        </p:cTn>
                                        <p:tgtEl>
                                          <p:spTgt spid="3">
                                            <p:txEl>
                                              <p:pRg st="6" end="6"/>
                                            </p:txEl>
                                          </p:spTgt>
                                        </p:tgtEl>
                                      </p:cBhvr>
                                      <p:to x="100000" y="60000"/>
                                    </p:animScale>
                                    <p:animScale>
                                      <p:cBhvr>
                                        <p:cTn id="122" dur="166" decel="50000">
                                          <p:stCondLst>
                                            <p:cond delay="676"/>
                                          </p:stCondLst>
                                        </p:cTn>
                                        <p:tgtEl>
                                          <p:spTgt spid="3">
                                            <p:txEl>
                                              <p:pRg st="6" end="6"/>
                                            </p:txEl>
                                          </p:spTgt>
                                        </p:tgtEl>
                                      </p:cBhvr>
                                      <p:to x="100000" y="100000"/>
                                    </p:animScale>
                                    <p:animScale>
                                      <p:cBhvr>
                                        <p:cTn id="123" dur="26">
                                          <p:stCondLst>
                                            <p:cond delay="1312"/>
                                          </p:stCondLst>
                                        </p:cTn>
                                        <p:tgtEl>
                                          <p:spTgt spid="3">
                                            <p:txEl>
                                              <p:pRg st="6" end="6"/>
                                            </p:txEl>
                                          </p:spTgt>
                                        </p:tgtEl>
                                      </p:cBhvr>
                                      <p:to x="100000" y="80000"/>
                                    </p:animScale>
                                    <p:animScale>
                                      <p:cBhvr>
                                        <p:cTn id="124" dur="166" decel="50000">
                                          <p:stCondLst>
                                            <p:cond delay="1338"/>
                                          </p:stCondLst>
                                        </p:cTn>
                                        <p:tgtEl>
                                          <p:spTgt spid="3">
                                            <p:txEl>
                                              <p:pRg st="6" end="6"/>
                                            </p:txEl>
                                          </p:spTgt>
                                        </p:tgtEl>
                                      </p:cBhvr>
                                      <p:to x="100000" y="100000"/>
                                    </p:animScale>
                                    <p:animScale>
                                      <p:cBhvr>
                                        <p:cTn id="125" dur="26">
                                          <p:stCondLst>
                                            <p:cond delay="1642"/>
                                          </p:stCondLst>
                                        </p:cTn>
                                        <p:tgtEl>
                                          <p:spTgt spid="3">
                                            <p:txEl>
                                              <p:pRg st="6" end="6"/>
                                            </p:txEl>
                                          </p:spTgt>
                                        </p:tgtEl>
                                      </p:cBhvr>
                                      <p:to x="100000" y="90000"/>
                                    </p:animScale>
                                    <p:animScale>
                                      <p:cBhvr>
                                        <p:cTn id="126" dur="166" decel="50000">
                                          <p:stCondLst>
                                            <p:cond delay="1668"/>
                                          </p:stCondLst>
                                        </p:cTn>
                                        <p:tgtEl>
                                          <p:spTgt spid="3">
                                            <p:txEl>
                                              <p:pRg st="6" end="6"/>
                                            </p:txEl>
                                          </p:spTgt>
                                        </p:tgtEl>
                                      </p:cBhvr>
                                      <p:to x="100000" y="100000"/>
                                    </p:animScale>
                                    <p:animScale>
                                      <p:cBhvr>
                                        <p:cTn id="127" dur="26">
                                          <p:stCondLst>
                                            <p:cond delay="1808"/>
                                          </p:stCondLst>
                                        </p:cTn>
                                        <p:tgtEl>
                                          <p:spTgt spid="3">
                                            <p:txEl>
                                              <p:pRg st="6" end="6"/>
                                            </p:txEl>
                                          </p:spTgt>
                                        </p:tgtEl>
                                      </p:cBhvr>
                                      <p:to x="100000" y="95000"/>
                                    </p:animScale>
                                    <p:animScale>
                                      <p:cBhvr>
                                        <p:cTn id="128" dur="166" decel="50000">
                                          <p:stCondLst>
                                            <p:cond delay="1834"/>
                                          </p:stCondLst>
                                        </p:cTn>
                                        <p:tgtEl>
                                          <p:spTgt spid="3">
                                            <p:txEl>
                                              <p:pRg st="6" end="6"/>
                                            </p:txEl>
                                          </p:spTgt>
                                        </p:tgtEl>
                                      </p:cBhvr>
                                      <p:to x="100000" y="100000"/>
                                    </p:animScale>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grpId="0" nodeType="clickEffect">
                                  <p:stCondLst>
                                    <p:cond delay="0"/>
                                  </p:stCondLst>
                                  <p:childTnLst>
                                    <p:set>
                                      <p:cBhvr>
                                        <p:cTn id="132" dur="1" fill="hold">
                                          <p:stCondLst>
                                            <p:cond delay="0"/>
                                          </p:stCondLst>
                                        </p:cTn>
                                        <p:tgtEl>
                                          <p:spTgt spid="3">
                                            <p:txEl>
                                              <p:pRg st="7" end="7"/>
                                            </p:txEl>
                                          </p:spTgt>
                                        </p:tgtEl>
                                        <p:attrNameLst>
                                          <p:attrName>style.visibility</p:attrName>
                                        </p:attrNameLst>
                                      </p:cBhvr>
                                      <p:to>
                                        <p:strVal val="visible"/>
                                      </p:to>
                                    </p:set>
                                    <p:animEffect transition="in" filter="wipe(down)">
                                      <p:cBhvr>
                                        <p:cTn id="133" dur="580">
                                          <p:stCondLst>
                                            <p:cond delay="0"/>
                                          </p:stCondLst>
                                        </p:cTn>
                                        <p:tgtEl>
                                          <p:spTgt spid="3">
                                            <p:txEl>
                                              <p:pRg st="7" end="7"/>
                                            </p:txEl>
                                          </p:spTgt>
                                        </p:tgtEl>
                                      </p:cBhvr>
                                    </p:animEffect>
                                    <p:anim calcmode="lin" valueType="num">
                                      <p:cBhvr>
                                        <p:cTn id="134"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139" dur="26">
                                          <p:stCondLst>
                                            <p:cond delay="650"/>
                                          </p:stCondLst>
                                        </p:cTn>
                                        <p:tgtEl>
                                          <p:spTgt spid="3">
                                            <p:txEl>
                                              <p:pRg st="7" end="7"/>
                                            </p:txEl>
                                          </p:spTgt>
                                        </p:tgtEl>
                                      </p:cBhvr>
                                      <p:to x="100000" y="60000"/>
                                    </p:animScale>
                                    <p:animScale>
                                      <p:cBhvr>
                                        <p:cTn id="140" dur="166" decel="50000">
                                          <p:stCondLst>
                                            <p:cond delay="676"/>
                                          </p:stCondLst>
                                        </p:cTn>
                                        <p:tgtEl>
                                          <p:spTgt spid="3">
                                            <p:txEl>
                                              <p:pRg st="7" end="7"/>
                                            </p:txEl>
                                          </p:spTgt>
                                        </p:tgtEl>
                                      </p:cBhvr>
                                      <p:to x="100000" y="100000"/>
                                    </p:animScale>
                                    <p:animScale>
                                      <p:cBhvr>
                                        <p:cTn id="141" dur="26">
                                          <p:stCondLst>
                                            <p:cond delay="1312"/>
                                          </p:stCondLst>
                                        </p:cTn>
                                        <p:tgtEl>
                                          <p:spTgt spid="3">
                                            <p:txEl>
                                              <p:pRg st="7" end="7"/>
                                            </p:txEl>
                                          </p:spTgt>
                                        </p:tgtEl>
                                      </p:cBhvr>
                                      <p:to x="100000" y="80000"/>
                                    </p:animScale>
                                    <p:animScale>
                                      <p:cBhvr>
                                        <p:cTn id="142" dur="166" decel="50000">
                                          <p:stCondLst>
                                            <p:cond delay="1338"/>
                                          </p:stCondLst>
                                        </p:cTn>
                                        <p:tgtEl>
                                          <p:spTgt spid="3">
                                            <p:txEl>
                                              <p:pRg st="7" end="7"/>
                                            </p:txEl>
                                          </p:spTgt>
                                        </p:tgtEl>
                                      </p:cBhvr>
                                      <p:to x="100000" y="100000"/>
                                    </p:animScale>
                                    <p:animScale>
                                      <p:cBhvr>
                                        <p:cTn id="143" dur="26">
                                          <p:stCondLst>
                                            <p:cond delay="1642"/>
                                          </p:stCondLst>
                                        </p:cTn>
                                        <p:tgtEl>
                                          <p:spTgt spid="3">
                                            <p:txEl>
                                              <p:pRg st="7" end="7"/>
                                            </p:txEl>
                                          </p:spTgt>
                                        </p:tgtEl>
                                      </p:cBhvr>
                                      <p:to x="100000" y="90000"/>
                                    </p:animScale>
                                    <p:animScale>
                                      <p:cBhvr>
                                        <p:cTn id="144" dur="166" decel="50000">
                                          <p:stCondLst>
                                            <p:cond delay="1668"/>
                                          </p:stCondLst>
                                        </p:cTn>
                                        <p:tgtEl>
                                          <p:spTgt spid="3">
                                            <p:txEl>
                                              <p:pRg st="7" end="7"/>
                                            </p:txEl>
                                          </p:spTgt>
                                        </p:tgtEl>
                                      </p:cBhvr>
                                      <p:to x="100000" y="100000"/>
                                    </p:animScale>
                                    <p:animScale>
                                      <p:cBhvr>
                                        <p:cTn id="145" dur="26">
                                          <p:stCondLst>
                                            <p:cond delay="1808"/>
                                          </p:stCondLst>
                                        </p:cTn>
                                        <p:tgtEl>
                                          <p:spTgt spid="3">
                                            <p:txEl>
                                              <p:pRg st="7" end="7"/>
                                            </p:txEl>
                                          </p:spTgt>
                                        </p:tgtEl>
                                      </p:cBhvr>
                                      <p:to x="100000" y="95000"/>
                                    </p:animScale>
                                    <p:animScale>
                                      <p:cBhvr>
                                        <p:cTn id="146" dur="166" decel="50000">
                                          <p:stCondLst>
                                            <p:cond delay="1834"/>
                                          </p:stCondLst>
                                        </p:cTn>
                                        <p:tgtEl>
                                          <p:spTgt spid="3">
                                            <p:txEl>
                                              <p:pRg st="7" end="7"/>
                                            </p:txEl>
                                          </p:spTgt>
                                        </p:tgtEl>
                                      </p:cBhvr>
                                      <p:to x="100000" y="100000"/>
                                    </p:animScale>
                                  </p:childTnLst>
                                </p:cTn>
                              </p:par>
                            </p:childTnLst>
                          </p:cTn>
                        </p:par>
                      </p:childTnLst>
                    </p:cTn>
                  </p:par>
                  <p:par>
                    <p:cTn id="147" fill="hold">
                      <p:stCondLst>
                        <p:cond delay="indefinite"/>
                      </p:stCondLst>
                      <p:childTnLst>
                        <p:par>
                          <p:cTn id="148" fill="hold">
                            <p:stCondLst>
                              <p:cond delay="0"/>
                            </p:stCondLst>
                            <p:childTnLst>
                              <p:par>
                                <p:cTn id="149" presetID="26" presetClass="entr" presetSubtype="0" fill="hold" grpId="0" nodeType="clickEffect">
                                  <p:stCondLst>
                                    <p:cond delay="0"/>
                                  </p:stCondLst>
                                  <p:childTnLst>
                                    <p:set>
                                      <p:cBhvr>
                                        <p:cTn id="150" dur="1" fill="hold">
                                          <p:stCondLst>
                                            <p:cond delay="0"/>
                                          </p:stCondLst>
                                        </p:cTn>
                                        <p:tgtEl>
                                          <p:spTgt spid="3">
                                            <p:txEl>
                                              <p:pRg st="8" end="8"/>
                                            </p:txEl>
                                          </p:spTgt>
                                        </p:tgtEl>
                                        <p:attrNameLst>
                                          <p:attrName>style.visibility</p:attrName>
                                        </p:attrNameLst>
                                      </p:cBhvr>
                                      <p:to>
                                        <p:strVal val="visible"/>
                                      </p:to>
                                    </p:set>
                                    <p:animEffect transition="in" filter="wipe(down)">
                                      <p:cBhvr>
                                        <p:cTn id="151" dur="580">
                                          <p:stCondLst>
                                            <p:cond delay="0"/>
                                          </p:stCondLst>
                                        </p:cTn>
                                        <p:tgtEl>
                                          <p:spTgt spid="3">
                                            <p:txEl>
                                              <p:pRg st="8" end="8"/>
                                            </p:txEl>
                                          </p:spTgt>
                                        </p:tgtEl>
                                      </p:cBhvr>
                                    </p:animEffect>
                                    <p:anim calcmode="lin" valueType="num">
                                      <p:cBhvr>
                                        <p:cTn id="152"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153"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154"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155"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156"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157" dur="26">
                                          <p:stCondLst>
                                            <p:cond delay="650"/>
                                          </p:stCondLst>
                                        </p:cTn>
                                        <p:tgtEl>
                                          <p:spTgt spid="3">
                                            <p:txEl>
                                              <p:pRg st="8" end="8"/>
                                            </p:txEl>
                                          </p:spTgt>
                                        </p:tgtEl>
                                      </p:cBhvr>
                                      <p:to x="100000" y="60000"/>
                                    </p:animScale>
                                    <p:animScale>
                                      <p:cBhvr>
                                        <p:cTn id="158" dur="166" decel="50000">
                                          <p:stCondLst>
                                            <p:cond delay="676"/>
                                          </p:stCondLst>
                                        </p:cTn>
                                        <p:tgtEl>
                                          <p:spTgt spid="3">
                                            <p:txEl>
                                              <p:pRg st="8" end="8"/>
                                            </p:txEl>
                                          </p:spTgt>
                                        </p:tgtEl>
                                      </p:cBhvr>
                                      <p:to x="100000" y="100000"/>
                                    </p:animScale>
                                    <p:animScale>
                                      <p:cBhvr>
                                        <p:cTn id="159" dur="26">
                                          <p:stCondLst>
                                            <p:cond delay="1312"/>
                                          </p:stCondLst>
                                        </p:cTn>
                                        <p:tgtEl>
                                          <p:spTgt spid="3">
                                            <p:txEl>
                                              <p:pRg st="8" end="8"/>
                                            </p:txEl>
                                          </p:spTgt>
                                        </p:tgtEl>
                                      </p:cBhvr>
                                      <p:to x="100000" y="80000"/>
                                    </p:animScale>
                                    <p:animScale>
                                      <p:cBhvr>
                                        <p:cTn id="160" dur="166" decel="50000">
                                          <p:stCondLst>
                                            <p:cond delay="1338"/>
                                          </p:stCondLst>
                                        </p:cTn>
                                        <p:tgtEl>
                                          <p:spTgt spid="3">
                                            <p:txEl>
                                              <p:pRg st="8" end="8"/>
                                            </p:txEl>
                                          </p:spTgt>
                                        </p:tgtEl>
                                      </p:cBhvr>
                                      <p:to x="100000" y="100000"/>
                                    </p:animScale>
                                    <p:animScale>
                                      <p:cBhvr>
                                        <p:cTn id="161" dur="26">
                                          <p:stCondLst>
                                            <p:cond delay="1642"/>
                                          </p:stCondLst>
                                        </p:cTn>
                                        <p:tgtEl>
                                          <p:spTgt spid="3">
                                            <p:txEl>
                                              <p:pRg st="8" end="8"/>
                                            </p:txEl>
                                          </p:spTgt>
                                        </p:tgtEl>
                                      </p:cBhvr>
                                      <p:to x="100000" y="90000"/>
                                    </p:animScale>
                                    <p:animScale>
                                      <p:cBhvr>
                                        <p:cTn id="162" dur="166" decel="50000">
                                          <p:stCondLst>
                                            <p:cond delay="1668"/>
                                          </p:stCondLst>
                                        </p:cTn>
                                        <p:tgtEl>
                                          <p:spTgt spid="3">
                                            <p:txEl>
                                              <p:pRg st="8" end="8"/>
                                            </p:txEl>
                                          </p:spTgt>
                                        </p:tgtEl>
                                      </p:cBhvr>
                                      <p:to x="100000" y="100000"/>
                                    </p:animScale>
                                    <p:animScale>
                                      <p:cBhvr>
                                        <p:cTn id="163" dur="26">
                                          <p:stCondLst>
                                            <p:cond delay="1808"/>
                                          </p:stCondLst>
                                        </p:cTn>
                                        <p:tgtEl>
                                          <p:spTgt spid="3">
                                            <p:txEl>
                                              <p:pRg st="8" end="8"/>
                                            </p:txEl>
                                          </p:spTgt>
                                        </p:tgtEl>
                                      </p:cBhvr>
                                      <p:to x="100000" y="95000"/>
                                    </p:animScale>
                                    <p:animScale>
                                      <p:cBhvr>
                                        <p:cTn id="164" dur="166" decel="50000">
                                          <p:stCondLst>
                                            <p:cond delay="1834"/>
                                          </p:stCondLst>
                                        </p:cTn>
                                        <p:tgtEl>
                                          <p:spTgt spid="3">
                                            <p:txEl>
                                              <p:pRg st="8" end="8"/>
                                            </p:txEl>
                                          </p:spTgt>
                                        </p:tgtEl>
                                      </p:cBhvr>
                                      <p:to x="100000" y="100000"/>
                                    </p:animScale>
                                  </p:childTnLst>
                                </p:cTn>
                              </p:par>
                            </p:childTnLst>
                          </p:cTn>
                        </p:par>
                      </p:childTnLst>
                    </p:cTn>
                  </p:par>
                  <p:par>
                    <p:cTn id="165" fill="hold">
                      <p:stCondLst>
                        <p:cond delay="indefinite"/>
                      </p:stCondLst>
                      <p:childTnLst>
                        <p:par>
                          <p:cTn id="166" fill="hold">
                            <p:stCondLst>
                              <p:cond delay="0"/>
                            </p:stCondLst>
                            <p:childTnLst>
                              <p:par>
                                <p:cTn id="167" presetID="26" presetClass="entr" presetSubtype="0" fill="hold" grpId="0" nodeType="clickEffect">
                                  <p:stCondLst>
                                    <p:cond delay="0"/>
                                  </p:stCondLst>
                                  <p:childTnLst>
                                    <p:set>
                                      <p:cBhvr>
                                        <p:cTn id="168" dur="1" fill="hold">
                                          <p:stCondLst>
                                            <p:cond delay="0"/>
                                          </p:stCondLst>
                                        </p:cTn>
                                        <p:tgtEl>
                                          <p:spTgt spid="3">
                                            <p:txEl>
                                              <p:pRg st="9" end="9"/>
                                            </p:txEl>
                                          </p:spTgt>
                                        </p:tgtEl>
                                        <p:attrNameLst>
                                          <p:attrName>style.visibility</p:attrName>
                                        </p:attrNameLst>
                                      </p:cBhvr>
                                      <p:to>
                                        <p:strVal val="visible"/>
                                      </p:to>
                                    </p:set>
                                    <p:animEffect transition="in" filter="wipe(down)">
                                      <p:cBhvr>
                                        <p:cTn id="169" dur="580">
                                          <p:stCondLst>
                                            <p:cond delay="0"/>
                                          </p:stCondLst>
                                        </p:cTn>
                                        <p:tgtEl>
                                          <p:spTgt spid="3">
                                            <p:txEl>
                                              <p:pRg st="9" end="9"/>
                                            </p:txEl>
                                          </p:spTgt>
                                        </p:tgtEl>
                                      </p:cBhvr>
                                    </p:animEffect>
                                    <p:anim calcmode="lin" valueType="num">
                                      <p:cBhvr>
                                        <p:cTn id="170"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171"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172"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173"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174"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175" dur="26">
                                          <p:stCondLst>
                                            <p:cond delay="650"/>
                                          </p:stCondLst>
                                        </p:cTn>
                                        <p:tgtEl>
                                          <p:spTgt spid="3">
                                            <p:txEl>
                                              <p:pRg st="9" end="9"/>
                                            </p:txEl>
                                          </p:spTgt>
                                        </p:tgtEl>
                                      </p:cBhvr>
                                      <p:to x="100000" y="60000"/>
                                    </p:animScale>
                                    <p:animScale>
                                      <p:cBhvr>
                                        <p:cTn id="176" dur="166" decel="50000">
                                          <p:stCondLst>
                                            <p:cond delay="676"/>
                                          </p:stCondLst>
                                        </p:cTn>
                                        <p:tgtEl>
                                          <p:spTgt spid="3">
                                            <p:txEl>
                                              <p:pRg st="9" end="9"/>
                                            </p:txEl>
                                          </p:spTgt>
                                        </p:tgtEl>
                                      </p:cBhvr>
                                      <p:to x="100000" y="100000"/>
                                    </p:animScale>
                                    <p:animScale>
                                      <p:cBhvr>
                                        <p:cTn id="177" dur="26">
                                          <p:stCondLst>
                                            <p:cond delay="1312"/>
                                          </p:stCondLst>
                                        </p:cTn>
                                        <p:tgtEl>
                                          <p:spTgt spid="3">
                                            <p:txEl>
                                              <p:pRg st="9" end="9"/>
                                            </p:txEl>
                                          </p:spTgt>
                                        </p:tgtEl>
                                      </p:cBhvr>
                                      <p:to x="100000" y="80000"/>
                                    </p:animScale>
                                    <p:animScale>
                                      <p:cBhvr>
                                        <p:cTn id="178" dur="166" decel="50000">
                                          <p:stCondLst>
                                            <p:cond delay="1338"/>
                                          </p:stCondLst>
                                        </p:cTn>
                                        <p:tgtEl>
                                          <p:spTgt spid="3">
                                            <p:txEl>
                                              <p:pRg st="9" end="9"/>
                                            </p:txEl>
                                          </p:spTgt>
                                        </p:tgtEl>
                                      </p:cBhvr>
                                      <p:to x="100000" y="100000"/>
                                    </p:animScale>
                                    <p:animScale>
                                      <p:cBhvr>
                                        <p:cTn id="179" dur="26">
                                          <p:stCondLst>
                                            <p:cond delay="1642"/>
                                          </p:stCondLst>
                                        </p:cTn>
                                        <p:tgtEl>
                                          <p:spTgt spid="3">
                                            <p:txEl>
                                              <p:pRg st="9" end="9"/>
                                            </p:txEl>
                                          </p:spTgt>
                                        </p:tgtEl>
                                      </p:cBhvr>
                                      <p:to x="100000" y="90000"/>
                                    </p:animScale>
                                    <p:animScale>
                                      <p:cBhvr>
                                        <p:cTn id="180" dur="166" decel="50000">
                                          <p:stCondLst>
                                            <p:cond delay="1668"/>
                                          </p:stCondLst>
                                        </p:cTn>
                                        <p:tgtEl>
                                          <p:spTgt spid="3">
                                            <p:txEl>
                                              <p:pRg st="9" end="9"/>
                                            </p:txEl>
                                          </p:spTgt>
                                        </p:tgtEl>
                                      </p:cBhvr>
                                      <p:to x="100000" y="100000"/>
                                    </p:animScale>
                                    <p:animScale>
                                      <p:cBhvr>
                                        <p:cTn id="181" dur="26">
                                          <p:stCondLst>
                                            <p:cond delay="1808"/>
                                          </p:stCondLst>
                                        </p:cTn>
                                        <p:tgtEl>
                                          <p:spTgt spid="3">
                                            <p:txEl>
                                              <p:pRg st="9" end="9"/>
                                            </p:txEl>
                                          </p:spTgt>
                                        </p:tgtEl>
                                      </p:cBhvr>
                                      <p:to x="100000" y="95000"/>
                                    </p:animScale>
                                    <p:animScale>
                                      <p:cBhvr>
                                        <p:cTn id="182" dur="166" decel="50000">
                                          <p:stCondLst>
                                            <p:cond delay="1834"/>
                                          </p:stCondLst>
                                        </p:cTn>
                                        <p:tgtEl>
                                          <p:spTgt spid="3">
                                            <p:txEl>
                                              <p:pRg st="9" end="9"/>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a:p>
        </p:txBody>
      </p:sp>
      <p:sp>
        <p:nvSpPr>
          <p:cNvPr id="3" name="2 Marcador de contenido"/>
          <p:cNvSpPr>
            <a:spLocks noGrp="1"/>
          </p:cNvSpPr>
          <p:nvPr>
            <p:ph idx="1"/>
          </p:nvPr>
        </p:nvSpPr>
        <p:spPr/>
        <p:txBody>
          <a:bodyPr/>
          <a:lstStyle/>
          <a:p>
            <a:pPr marL="0" indent="0" algn="ctr">
              <a:buNone/>
            </a:pPr>
            <a:r>
              <a:rPr lang="es-CO" dirty="0">
                <a:latin typeface="Agency FB" pitchFamily="34" charset="0"/>
              </a:rPr>
              <a:t>Hora: ¿Por que debemos orar? Entre otras cosas, para conseguir un trabajo que esté de acuerdo a la voluntad de Dios, para comprar algo que realmente necesitamos, para conseguir una buena esposa/o, Recuerda debemos guiarnos por las apariencias. ¿Recuera el ejemplo de Sansón? lea </a:t>
            </a:r>
            <a:r>
              <a:rPr lang="es-CO" dirty="0">
                <a:solidFill>
                  <a:srgbClr val="FF0000"/>
                </a:solidFill>
                <a:latin typeface="Agency FB" pitchFamily="34" charset="0"/>
              </a:rPr>
              <a:t>Jueces 14:3. </a:t>
            </a:r>
            <a:r>
              <a:rPr lang="es-CO" dirty="0">
                <a:latin typeface="Agency FB" pitchFamily="34" charset="0"/>
              </a:rPr>
              <a:t>Y el ejemplo de Samuel </a:t>
            </a:r>
            <a:r>
              <a:rPr lang="es-CO" dirty="0">
                <a:solidFill>
                  <a:srgbClr val="FF0000"/>
                </a:solidFill>
                <a:latin typeface="Agency FB" pitchFamily="34" charset="0"/>
              </a:rPr>
              <a:t>1Sam.16:7. </a:t>
            </a:r>
            <a:r>
              <a:rPr lang="es-CO" dirty="0"/>
              <a:t>De tu confianza en Dios depende tu felicidad</a:t>
            </a:r>
            <a:r>
              <a:rPr lang="es-CO" dirty="0">
                <a:latin typeface="Agency FB" pitchFamily="34" charset="0"/>
              </a:rPr>
              <a:t>. No confíes en tus habilidades.</a:t>
            </a:r>
          </a:p>
        </p:txBody>
      </p:sp>
    </p:spTree>
    <p:extLst>
      <p:ext uri="{BB962C8B-B14F-4D97-AF65-F5344CB8AC3E}">
        <p14:creationId xmlns:p14="http://schemas.microsoft.com/office/powerpoint/2010/main" val="24534914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85000" lnSpcReduction="20000"/>
          </a:bodyPr>
          <a:lstStyle/>
          <a:p>
            <a:pPr marL="0" indent="0" algn="ctr">
              <a:buNone/>
            </a:pPr>
            <a:r>
              <a:rPr lang="es-CO" u="sng" dirty="0">
                <a:solidFill>
                  <a:srgbClr val="FF0000"/>
                </a:solidFill>
              </a:rPr>
              <a:t>PROV.16:3</a:t>
            </a:r>
            <a:r>
              <a:rPr lang="es-CO" u="sng" dirty="0" smtClean="0">
                <a:solidFill>
                  <a:srgbClr val="FF0000"/>
                </a:solidFill>
              </a:rPr>
              <a:t>.</a:t>
            </a:r>
          </a:p>
          <a:p>
            <a:pPr marL="0" indent="0" algn="ctr">
              <a:buNone/>
            </a:pPr>
            <a:r>
              <a:rPr lang="pt-BR" i="1" dirty="0" smtClean="0"/>
              <a:t>“Encomienda </a:t>
            </a:r>
            <a:r>
              <a:rPr lang="pt-BR" i="1" dirty="0"/>
              <a:t>a Jehová tus obras, </a:t>
            </a:r>
            <a:r>
              <a:rPr lang="es-CO" i="1" dirty="0" smtClean="0"/>
              <a:t>Y </a:t>
            </a:r>
            <a:r>
              <a:rPr lang="es-CO" i="1" u="sng" dirty="0"/>
              <a:t>tus pensamientos</a:t>
            </a:r>
            <a:r>
              <a:rPr lang="es-CO" i="1" dirty="0"/>
              <a:t> </a:t>
            </a:r>
            <a:r>
              <a:rPr lang="es-CO" i="1" u="sng" dirty="0"/>
              <a:t>serán </a:t>
            </a:r>
            <a:r>
              <a:rPr lang="es-CO" i="1" u="sng" dirty="0" smtClean="0"/>
              <a:t>afirmados</a:t>
            </a:r>
            <a:r>
              <a:rPr lang="es-CO" i="1" dirty="0" smtClean="0"/>
              <a:t>».</a:t>
            </a:r>
            <a:r>
              <a:rPr lang="es-CO" dirty="0" smtClean="0"/>
              <a:t> </a:t>
            </a:r>
          </a:p>
          <a:p>
            <a:pPr marL="0" indent="0" algn="ctr">
              <a:buNone/>
            </a:pPr>
            <a:r>
              <a:rPr lang="es-CO" b="1" dirty="0" smtClean="0"/>
              <a:t>Encomienda</a:t>
            </a:r>
            <a:r>
              <a:rPr lang="es-CO" b="1" dirty="0"/>
              <a:t>. </a:t>
            </a:r>
            <a:r>
              <a:rPr lang="es-CO" b="1" dirty="0" smtClean="0"/>
              <a:t> </a:t>
            </a:r>
            <a:r>
              <a:rPr lang="es-CO" dirty="0" smtClean="0"/>
              <a:t>Heb</a:t>
            </a:r>
            <a:r>
              <a:rPr lang="es-CO" dirty="0"/>
              <a:t>. galal, </a:t>
            </a:r>
            <a:r>
              <a:rPr lang="es-CO" dirty="0" smtClean="0"/>
              <a:t>que quiere decir: </a:t>
            </a:r>
            <a:r>
              <a:rPr lang="es-CO" dirty="0" smtClean="0">
                <a:latin typeface="Agency FB" pitchFamily="34" charset="0"/>
              </a:rPr>
              <a:t>“volcar</a:t>
            </a:r>
            <a:r>
              <a:rPr lang="es-CO" dirty="0">
                <a:latin typeface="Agency FB" pitchFamily="34" charset="0"/>
              </a:rPr>
              <a:t>”, “transferir</a:t>
            </a:r>
            <a:r>
              <a:rPr lang="es-CO" dirty="0"/>
              <a:t>”.  </a:t>
            </a:r>
            <a:r>
              <a:rPr lang="es-CO" dirty="0" smtClean="0"/>
              <a:t>Aquí se </a:t>
            </a:r>
            <a:r>
              <a:rPr lang="es-CO" dirty="0"/>
              <a:t>nos aconseja que volquemos, transfiramos o entreguemos nuestras obras o caminos al </a:t>
            </a:r>
            <a:r>
              <a:rPr lang="es-CO" dirty="0" smtClean="0"/>
              <a:t>Señor.  </a:t>
            </a:r>
            <a:r>
              <a:rPr lang="es-CO" b="1" dirty="0" smtClean="0"/>
              <a:t> </a:t>
            </a:r>
            <a:endParaRPr lang="es-CO" b="1" dirty="0"/>
          </a:p>
          <a:p>
            <a:pPr marL="0" indent="0" algn="ctr">
              <a:buNone/>
            </a:pPr>
            <a:r>
              <a:rPr lang="es-CO" dirty="0" smtClean="0">
                <a:solidFill>
                  <a:srgbClr val="0070C0"/>
                </a:solidFill>
              </a:rPr>
              <a:t>Cuando </a:t>
            </a:r>
            <a:r>
              <a:rPr lang="es-CO" dirty="0">
                <a:solidFill>
                  <a:srgbClr val="0070C0"/>
                </a:solidFill>
              </a:rPr>
              <a:t>una persona reconoce su propia necesidad y se vuelve al Señor en busca de conducción y ayuda en cada acto y decisión, </a:t>
            </a:r>
            <a:r>
              <a:rPr lang="es-CO" dirty="0" smtClean="0">
                <a:solidFill>
                  <a:srgbClr val="0070C0"/>
                </a:solidFill>
              </a:rPr>
              <a:t>todos los </a:t>
            </a:r>
            <a:r>
              <a:rPr lang="es-CO" dirty="0">
                <a:solidFill>
                  <a:srgbClr val="0070C0"/>
                </a:solidFill>
              </a:rPr>
              <a:t>poderes del cielo vienen a socorrerla y a capacitarla para que haga, bajo la influencia del Espíritu Santo, todo cuanto ya había decidido.  </a:t>
            </a:r>
            <a:endParaRPr lang="es-CO" dirty="0" smtClean="0">
              <a:solidFill>
                <a:srgbClr val="0070C0"/>
              </a:solidFill>
            </a:endParaRPr>
          </a:p>
          <a:p>
            <a:pPr marL="0" indent="0" algn="ctr">
              <a:buNone/>
            </a:pPr>
            <a:r>
              <a:rPr lang="es-CO" dirty="0" smtClean="0">
                <a:solidFill>
                  <a:srgbClr val="0070C0"/>
                </a:solidFill>
              </a:rPr>
              <a:t>Cuando </a:t>
            </a:r>
            <a:r>
              <a:rPr lang="es-CO" dirty="0">
                <a:solidFill>
                  <a:srgbClr val="0070C0"/>
                </a:solidFill>
              </a:rPr>
              <a:t>la gente está dominada por este poder, maravilla a los mismos demonios el cambio benéfico que se opera en personas, antes débiles y vacilantes, pero con corazones obstinados y endurecidos </a:t>
            </a:r>
            <a:r>
              <a:rPr lang="es-CO" dirty="0">
                <a:solidFill>
                  <a:srgbClr val="FF0000"/>
                </a:solidFill>
              </a:rPr>
              <a:t>(ver TM 18). </a:t>
            </a:r>
          </a:p>
        </p:txBody>
      </p:sp>
    </p:spTree>
    <p:extLst>
      <p:ext uri="{BB962C8B-B14F-4D97-AF65-F5344CB8AC3E}">
        <p14:creationId xmlns:p14="http://schemas.microsoft.com/office/powerpoint/2010/main" val="1363848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wheel(1)">
                                      <p:cBhvr>
                                        <p:cTn id="25" dur="2000"/>
                                        <p:tgtEl>
                                          <p:spTgt spid="3">
                                            <p:txEl>
                                              <p:pRg st="3" end="3"/>
                                            </p:txEl>
                                          </p:spTgt>
                                        </p:tgtEl>
                                      </p:cBhvr>
                                    </p:animEffect>
                                  </p:childTnLst>
                                </p:cTn>
                              </p:par>
                              <p:par>
                                <p:cTn id="26" presetID="21" presetClass="entr" presetSubtype="1"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wheel(1)">
                                      <p:cBhvr>
                                        <p:cTn id="28"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84976" cy="6408712"/>
          </a:xfrm>
        </p:spPr>
        <p:txBody>
          <a:bodyPr>
            <a:normAutofit fontScale="85000" lnSpcReduction="10000"/>
          </a:bodyPr>
          <a:lstStyle/>
          <a:p>
            <a:pPr marL="0" indent="0" algn="ctr">
              <a:buNone/>
            </a:pPr>
            <a:r>
              <a:rPr lang="es-CO" sz="3400" b="1" u="sng" dirty="0" smtClean="0">
                <a:solidFill>
                  <a:srgbClr val="FF0000"/>
                </a:solidFill>
              </a:rPr>
              <a:t>FIL.1:9,10,11.</a:t>
            </a:r>
          </a:p>
          <a:p>
            <a:pPr marL="0" indent="0" algn="ctr">
              <a:buNone/>
            </a:pPr>
            <a:r>
              <a:rPr lang="es-CO" dirty="0" smtClean="0"/>
              <a:t>«</a:t>
            </a:r>
            <a:r>
              <a:rPr lang="es-CO" dirty="0" smtClean="0">
                <a:latin typeface="Agency FB" pitchFamily="34" charset="0"/>
              </a:rPr>
              <a:t>Y </a:t>
            </a:r>
            <a:r>
              <a:rPr lang="es-CO" dirty="0">
                <a:latin typeface="Agency FB" pitchFamily="34" charset="0"/>
              </a:rPr>
              <a:t>ésta es mi oración: que vuestro amor crezca más y más en conocimiento perfecto y en sensibilidad para todo, </a:t>
            </a:r>
            <a:r>
              <a:rPr lang="es-CO" b="1" baseline="30000" dirty="0" smtClean="0">
                <a:latin typeface="Agency FB" pitchFamily="34" charset="0"/>
              </a:rPr>
              <a:t>10 </a:t>
            </a:r>
            <a:r>
              <a:rPr lang="es-CO" dirty="0">
                <a:latin typeface="Agency FB" pitchFamily="34" charset="0"/>
              </a:rPr>
              <a:t>hasta que lleguéis a discernir los valores de las cosas, para que así seáis puros e irreprochables para el día de Cristo, </a:t>
            </a:r>
            <a:r>
              <a:rPr lang="es-CO" b="1" baseline="30000" dirty="0" smtClean="0">
                <a:latin typeface="Agency FB" pitchFamily="34" charset="0"/>
              </a:rPr>
              <a:t>11 </a:t>
            </a:r>
            <a:r>
              <a:rPr lang="es-CO" dirty="0">
                <a:latin typeface="Agency FB" pitchFamily="34" charset="0"/>
              </a:rPr>
              <a:t>llenos del fruto de justicia que se obtiene por medio de Cristo, para gloria y alabanza de </a:t>
            </a:r>
            <a:r>
              <a:rPr lang="es-CO" dirty="0" smtClean="0">
                <a:latin typeface="Agency FB" pitchFamily="34" charset="0"/>
              </a:rPr>
              <a:t>Dios</a:t>
            </a:r>
            <a:r>
              <a:rPr lang="es-CO" dirty="0" smtClean="0"/>
              <a:t>».</a:t>
            </a:r>
          </a:p>
          <a:p>
            <a:pPr marL="0" indent="0" algn="ctr">
              <a:buNone/>
            </a:pPr>
            <a:r>
              <a:rPr lang="es-CO" dirty="0" smtClean="0"/>
              <a:t>Este texto contienen </a:t>
            </a:r>
            <a:r>
              <a:rPr lang="es-CO" dirty="0"/>
              <a:t>la esencia de las oraciones de Pablo por el continuo crecimiento espiritual de sus amigos filipenses. </a:t>
            </a:r>
          </a:p>
          <a:p>
            <a:pPr marL="0" indent="0" algn="ctr">
              <a:buNone/>
            </a:pPr>
            <a:r>
              <a:rPr lang="es-CO" dirty="0" smtClean="0"/>
              <a:t>El dice: </a:t>
            </a:r>
            <a:r>
              <a:rPr lang="es-CO" b="1" u="sng" dirty="0" smtClean="0"/>
              <a:t>Que vuestro Amor Abunde </a:t>
            </a:r>
            <a:r>
              <a:rPr lang="es-CO" b="1" u="sng" dirty="0"/>
              <a:t>aun más y más</a:t>
            </a:r>
            <a:r>
              <a:rPr lang="es-CO" b="1" dirty="0"/>
              <a:t>. </a:t>
            </a:r>
            <a:endParaRPr lang="es-CO" b="1" dirty="0" smtClean="0"/>
          </a:p>
          <a:p>
            <a:pPr marL="0" indent="0" algn="ctr">
              <a:buNone/>
            </a:pPr>
            <a:r>
              <a:rPr lang="es-CO" dirty="0" smtClean="0"/>
              <a:t>El </a:t>
            </a:r>
            <a:r>
              <a:rPr lang="es-CO" dirty="0"/>
              <a:t>amor de ellos ya era magnífico, y sin embargo Pablo quería que aún alcanzaran </a:t>
            </a:r>
            <a:r>
              <a:rPr lang="es-CO" b="1" u="sng" dirty="0"/>
              <a:t>mayores alturas</a:t>
            </a:r>
            <a:r>
              <a:rPr lang="es-CO" dirty="0"/>
              <a:t>.  </a:t>
            </a:r>
            <a:r>
              <a:rPr lang="es-CO" dirty="0" smtClean="0"/>
              <a:t>Pablo anhelaba </a:t>
            </a:r>
            <a:r>
              <a:rPr lang="es-CO" dirty="0"/>
              <a:t>que el amor de ellos hacia Dios y hacia el hombre pudiera fluir siempre más lejos como una corriente que surge de un manantial, y se comunicara más abundantemente a través de todos los canales del servicio </a:t>
            </a:r>
            <a:r>
              <a:rPr lang="es-CO" dirty="0" smtClean="0"/>
              <a:t>cristiano. </a:t>
            </a:r>
            <a:endParaRPr lang="es-CO" dirty="0"/>
          </a:p>
        </p:txBody>
      </p:sp>
    </p:spTree>
    <p:extLst>
      <p:ext uri="{BB962C8B-B14F-4D97-AF65-F5344CB8AC3E}">
        <p14:creationId xmlns:p14="http://schemas.microsoft.com/office/powerpoint/2010/main" val="15392677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calcmode="lin" valueType="num">
                                      <p:cBhvr>
                                        <p:cTn id="1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4" dur="500"/>
                                        <p:tgtEl>
                                          <p:spTgt spid="3">
                                            <p:txEl>
                                              <p:pRg st="3" end="3"/>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p:cTn id="17"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85000" lnSpcReduction="10000"/>
          </a:bodyPr>
          <a:lstStyle/>
          <a:p>
            <a:pPr marL="0" indent="0" algn="ctr">
              <a:buNone/>
            </a:pPr>
            <a:r>
              <a:rPr lang="es-CO" dirty="0"/>
              <a:t>En </a:t>
            </a:r>
            <a:r>
              <a:rPr lang="es-CO" b="1" dirty="0"/>
              <a:t>Ciencia y conocimiento. </a:t>
            </a:r>
            <a:r>
              <a:rPr lang="es-CO" dirty="0"/>
              <a:t>Gr. epígnósis, que quiere decir: “</a:t>
            </a:r>
            <a:r>
              <a:rPr lang="es-CO" u="sng" dirty="0">
                <a:latin typeface="Agency FB" pitchFamily="34" charset="0"/>
              </a:rPr>
              <a:t>conocimiento perfecto</a:t>
            </a:r>
            <a:r>
              <a:rPr lang="es-CO" dirty="0"/>
              <a:t>”. La Biblia de Jerusalén lo traduce “</a:t>
            </a:r>
            <a:r>
              <a:rPr lang="es-CO" dirty="0">
                <a:latin typeface="Agency FB" pitchFamily="34" charset="0"/>
              </a:rPr>
              <a:t>cabal conocimiento</a:t>
            </a:r>
            <a:r>
              <a:rPr lang="es-CO" dirty="0"/>
              <a:t>”. </a:t>
            </a:r>
            <a:endParaRPr lang="es-CO" dirty="0" smtClean="0"/>
          </a:p>
          <a:p>
            <a:pPr marL="0" indent="0" algn="ctr">
              <a:buNone/>
            </a:pPr>
            <a:r>
              <a:rPr lang="es-CO" dirty="0" smtClean="0"/>
              <a:t>Pablo </a:t>
            </a:r>
            <a:r>
              <a:rPr lang="es-CO" dirty="0"/>
              <a:t>se está refiriendo al conocimiento </a:t>
            </a:r>
            <a:r>
              <a:rPr lang="es-CO" u="sng" dirty="0" smtClean="0"/>
              <a:t>EXPERIMENTAL</a:t>
            </a:r>
            <a:r>
              <a:rPr lang="es-CO" dirty="0" smtClean="0"/>
              <a:t>, </a:t>
            </a:r>
            <a:r>
              <a:rPr lang="es-CO" dirty="0"/>
              <a:t>no </a:t>
            </a:r>
            <a:r>
              <a:rPr lang="es-CO" u="sng" dirty="0" smtClean="0"/>
              <a:t>TEÓRICO</a:t>
            </a:r>
            <a:r>
              <a:rPr lang="es-CO" dirty="0" smtClean="0"/>
              <a:t>: </a:t>
            </a:r>
            <a:r>
              <a:rPr lang="es-CO" dirty="0"/>
              <a:t>un conocimiento </a:t>
            </a:r>
            <a:r>
              <a:rPr lang="es-CO" dirty="0" smtClean="0"/>
              <a:t>PERSONAL de </a:t>
            </a:r>
            <a:r>
              <a:rPr lang="es-CO" dirty="0"/>
              <a:t>las verdades salvadores del cristianismo, manifestadas en una vida piadosa.</a:t>
            </a:r>
          </a:p>
          <a:p>
            <a:pPr marL="0" indent="0" algn="ctr">
              <a:buNone/>
            </a:pPr>
            <a:endParaRPr lang="es-CO" dirty="0" smtClean="0"/>
          </a:p>
          <a:p>
            <a:pPr marL="0" indent="0" algn="ctr">
              <a:buNone/>
            </a:pPr>
            <a:r>
              <a:rPr lang="es-CO" dirty="0" smtClean="0"/>
              <a:t>La </a:t>
            </a:r>
            <a:r>
              <a:rPr lang="es-CO" dirty="0"/>
              <a:t>palabra </a:t>
            </a:r>
            <a:r>
              <a:rPr lang="es-CO" b="1" u="sng" dirty="0"/>
              <a:t>Conocimiento</a:t>
            </a:r>
            <a:r>
              <a:rPr lang="es-CO" dirty="0"/>
              <a:t> se aplica a los </a:t>
            </a:r>
            <a:r>
              <a:rPr lang="es-CO" dirty="0" smtClean="0"/>
              <a:t>cinco sentidos</a:t>
            </a:r>
            <a:r>
              <a:rPr lang="es-CO" dirty="0"/>
              <a:t>, </a:t>
            </a:r>
            <a:r>
              <a:rPr lang="es-CO" dirty="0" smtClean="0"/>
              <a:t> VISTA, OÍDO, GUSTO, OLFATO Y TACTO, aquí</a:t>
            </a:r>
            <a:r>
              <a:rPr lang="es-CO" dirty="0"/>
              <a:t>, con una connotación moral, significa la perspicacia que reconoce una verdad así como el ojo reconoce un </a:t>
            </a:r>
            <a:r>
              <a:rPr lang="es-CO" dirty="0" smtClean="0"/>
              <a:t>objeto. Quiere decir: </a:t>
            </a:r>
            <a:r>
              <a:rPr lang="es-CO" u="sng" dirty="0" smtClean="0"/>
              <a:t>la </a:t>
            </a:r>
            <a:r>
              <a:rPr lang="es-CO" u="sng" dirty="0"/>
              <a:t>elección de principios correctos </a:t>
            </a:r>
          </a:p>
          <a:p>
            <a:pPr marL="0" indent="0" algn="ctr">
              <a:buNone/>
            </a:pPr>
            <a:r>
              <a:rPr lang="es-CO" dirty="0"/>
              <a:t>Si desea más información ver </a:t>
            </a:r>
            <a:r>
              <a:rPr lang="es-CO" dirty="0">
                <a:solidFill>
                  <a:srgbClr val="FF0000"/>
                </a:solidFill>
              </a:rPr>
              <a:t>(Juan17:3; </a:t>
            </a:r>
            <a:r>
              <a:rPr lang="es-CO" dirty="0" smtClean="0">
                <a:solidFill>
                  <a:srgbClr val="FF0000"/>
                </a:solidFill>
              </a:rPr>
              <a:t>4,23; Efe.1:17</a:t>
            </a:r>
            <a:r>
              <a:rPr lang="es-CO" dirty="0">
                <a:solidFill>
                  <a:srgbClr val="FF0000"/>
                </a:solidFill>
              </a:rPr>
              <a:t>; 4:13; Heb.5:14). </a:t>
            </a:r>
          </a:p>
          <a:p>
            <a:endParaRPr lang="es-CO" dirty="0"/>
          </a:p>
          <a:p>
            <a:endParaRPr lang="es-CO" dirty="0"/>
          </a:p>
          <a:p>
            <a:endParaRPr lang="es-CO" dirty="0"/>
          </a:p>
        </p:txBody>
      </p:sp>
    </p:spTree>
    <p:extLst>
      <p:ext uri="{BB962C8B-B14F-4D97-AF65-F5344CB8AC3E}">
        <p14:creationId xmlns:p14="http://schemas.microsoft.com/office/powerpoint/2010/main" val="54892120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ipe(down)">
                                      <p:cBhvr>
                                        <p:cTn id="12" dur="580">
                                          <p:stCondLst>
                                            <p:cond delay="0"/>
                                          </p:stCondLst>
                                        </p:cTn>
                                        <p:tgtEl>
                                          <p:spTgt spid="3">
                                            <p:txEl>
                                              <p:pRg st="3" end="3"/>
                                            </p:txEl>
                                          </p:spTgt>
                                        </p:tgtEl>
                                      </p:cBhvr>
                                    </p:animEffect>
                                    <p:anim calcmode="lin" valueType="num">
                                      <p:cBhvr>
                                        <p:cTn id="13"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xEl>
                                              <p:pRg st="3" end="3"/>
                                            </p:txEl>
                                          </p:spTgt>
                                        </p:tgtEl>
                                      </p:cBhvr>
                                      <p:to x="100000" y="60000"/>
                                    </p:animScale>
                                    <p:animScale>
                                      <p:cBhvr>
                                        <p:cTn id="19" dur="166" decel="50000">
                                          <p:stCondLst>
                                            <p:cond delay="676"/>
                                          </p:stCondLst>
                                        </p:cTn>
                                        <p:tgtEl>
                                          <p:spTgt spid="3">
                                            <p:txEl>
                                              <p:pRg st="3" end="3"/>
                                            </p:txEl>
                                          </p:spTgt>
                                        </p:tgtEl>
                                      </p:cBhvr>
                                      <p:to x="100000" y="100000"/>
                                    </p:animScale>
                                    <p:animScale>
                                      <p:cBhvr>
                                        <p:cTn id="20" dur="26">
                                          <p:stCondLst>
                                            <p:cond delay="1312"/>
                                          </p:stCondLst>
                                        </p:cTn>
                                        <p:tgtEl>
                                          <p:spTgt spid="3">
                                            <p:txEl>
                                              <p:pRg st="3" end="3"/>
                                            </p:txEl>
                                          </p:spTgt>
                                        </p:tgtEl>
                                      </p:cBhvr>
                                      <p:to x="100000" y="80000"/>
                                    </p:animScale>
                                    <p:animScale>
                                      <p:cBhvr>
                                        <p:cTn id="21" dur="166" decel="50000">
                                          <p:stCondLst>
                                            <p:cond delay="1338"/>
                                          </p:stCondLst>
                                        </p:cTn>
                                        <p:tgtEl>
                                          <p:spTgt spid="3">
                                            <p:txEl>
                                              <p:pRg st="3" end="3"/>
                                            </p:txEl>
                                          </p:spTgt>
                                        </p:tgtEl>
                                      </p:cBhvr>
                                      <p:to x="100000" y="100000"/>
                                    </p:animScale>
                                    <p:animScale>
                                      <p:cBhvr>
                                        <p:cTn id="22" dur="26">
                                          <p:stCondLst>
                                            <p:cond delay="1642"/>
                                          </p:stCondLst>
                                        </p:cTn>
                                        <p:tgtEl>
                                          <p:spTgt spid="3">
                                            <p:txEl>
                                              <p:pRg st="3" end="3"/>
                                            </p:txEl>
                                          </p:spTgt>
                                        </p:tgtEl>
                                      </p:cBhvr>
                                      <p:to x="100000" y="90000"/>
                                    </p:animScale>
                                    <p:animScale>
                                      <p:cBhvr>
                                        <p:cTn id="23" dur="166" decel="50000">
                                          <p:stCondLst>
                                            <p:cond delay="1668"/>
                                          </p:stCondLst>
                                        </p:cTn>
                                        <p:tgtEl>
                                          <p:spTgt spid="3">
                                            <p:txEl>
                                              <p:pRg st="3" end="3"/>
                                            </p:txEl>
                                          </p:spTgt>
                                        </p:tgtEl>
                                      </p:cBhvr>
                                      <p:to x="100000" y="100000"/>
                                    </p:animScale>
                                    <p:animScale>
                                      <p:cBhvr>
                                        <p:cTn id="24" dur="26">
                                          <p:stCondLst>
                                            <p:cond delay="1808"/>
                                          </p:stCondLst>
                                        </p:cTn>
                                        <p:tgtEl>
                                          <p:spTgt spid="3">
                                            <p:txEl>
                                              <p:pRg st="3" end="3"/>
                                            </p:txEl>
                                          </p:spTgt>
                                        </p:tgtEl>
                                      </p:cBhvr>
                                      <p:to x="100000" y="95000"/>
                                    </p:animScale>
                                    <p:animScale>
                                      <p:cBhvr>
                                        <p:cTn id="25" dur="166" decel="50000">
                                          <p:stCondLst>
                                            <p:cond delay="1834"/>
                                          </p:stCondLst>
                                        </p:cTn>
                                        <p:tgtEl>
                                          <p:spTgt spid="3">
                                            <p:txEl>
                                              <p:pRg st="3" end="3"/>
                                            </p:txEl>
                                          </p:spTgt>
                                        </p:tgtEl>
                                      </p:cBhvr>
                                      <p:to x="100000" y="100000"/>
                                    </p:animScale>
                                  </p:childTnLst>
                                </p:cTn>
                              </p:par>
                              <p:par>
                                <p:cTn id="26" presetID="26" presetClass="entr" presetSubtype="0"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wipe(down)">
                                      <p:cBhvr>
                                        <p:cTn id="28" dur="580">
                                          <p:stCondLst>
                                            <p:cond delay="0"/>
                                          </p:stCondLst>
                                        </p:cTn>
                                        <p:tgtEl>
                                          <p:spTgt spid="3">
                                            <p:txEl>
                                              <p:pRg st="4" end="4"/>
                                            </p:txEl>
                                          </p:spTgt>
                                        </p:tgtEl>
                                      </p:cBhvr>
                                    </p:animEffect>
                                    <p:anim calcmode="lin" valueType="num">
                                      <p:cBhvr>
                                        <p:cTn id="29"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34" dur="26">
                                          <p:stCondLst>
                                            <p:cond delay="650"/>
                                          </p:stCondLst>
                                        </p:cTn>
                                        <p:tgtEl>
                                          <p:spTgt spid="3">
                                            <p:txEl>
                                              <p:pRg st="4" end="4"/>
                                            </p:txEl>
                                          </p:spTgt>
                                        </p:tgtEl>
                                      </p:cBhvr>
                                      <p:to x="100000" y="60000"/>
                                    </p:animScale>
                                    <p:animScale>
                                      <p:cBhvr>
                                        <p:cTn id="35" dur="166" decel="50000">
                                          <p:stCondLst>
                                            <p:cond delay="676"/>
                                          </p:stCondLst>
                                        </p:cTn>
                                        <p:tgtEl>
                                          <p:spTgt spid="3">
                                            <p:txEl>
                                              <p:pRg st="4" end="4"/>
                                            </p:txEl>
                                          </p:spTgt>
                                        </p:tgtEl>
                                      </p:cBhvr>
                                      <p:to x="100000" y="100000"/>
                                    </p:animScale>
                                    <p:animScale>
                                      <p:cBhvr>
                                        <p:cTn id="36" dur="26">
                                          <p:stCondLst>
                                            <p:cond delay="1312"/>
                                          </p:stCondLst>
                                        </p:cTn>
                                        <p:tgtEl>
                                          <p:spTgt spid="3">
                                            <p:txEl>
                                              <p:pRg st="4" end="4"/>
                                            </p:txEl>
                                          </p:spTgt>
                                        </p:tgtEl>
                                      </p:cBhvr>
                                      <p:to x="100000" y="80000"/>
                                    </p:animScale>
                                    <p:animScale>
                                      <p:cBhvr>
                                        <p:cTn id="37" dur="166" decel="50000">
                                          <p:stCondLst>
                                            <p:cond delay="1338"/>
                                          </p:stCondLst>
                                        </p:cTn>
                                        <p:tgtEl>
                                          <p:spTgt spid="3">
                                            <p:txEl>
                                              <p:pRg st="4" end="4"/>
                                            </p:txEl>
                                          </p:spTgt>
                                        </p:tgtEl>
                                      </p:cBhvr>
                                      <p:to x="100000" y="100000"/>
                                    </p:animScale>
                                    <p:animScale>
                                      <p:cBhvr>
                                        <p:cTn id="38" dur="26">
                                          <p:stCondLst>
                                            <p:cond delay="1642"/>
                                          </p:stCondLst>
                                        </p:cTn>
                                        <p:tgtEl>
                                          <p:spTgt spid="3">
                                            <p:txEl>
                                              <p:pRg st="4" end="4"/>
                                            </p:txEl>
                                          </p:spTgt>
                                        </p:tgtEl>
                                      </p:cBhvr>
                                      <p:to x="100000" y="90000"/>
                                    </p:animScale>
                                    <p:animScale>
                                      <p:cBhvr>
                                        <p:cTn id="39" dur="166" decel="50000">
                                          <p:stCondLst>
                                            <p:cond delay="1668"/>
                                          </p:stCondLst>
                                        </p:cTn>
                                        <p:tgtEl>
                                          <p:spTgt spid="3">
                                            <p:txEl>
                                              <p:pRg st="4" end="4"/>
                                            </p:txEl>
                                          </p:spTgt>
                                        </p:tgtEl>
                                      </p:cBhvr>
                                      <p:to x="100000" y="100000"/>
                                    </p:animScale>
                                    <p:animScale>
                                      <p:cBhvr>
                                        <p:cTn id="40" dur="26">
                                          <p:stCondLst>
                                            <p:cond delay="1808"/>
                                          </p:stCondLst>
                                        </p:cTn>
                                        <p:tgtEl>
                                          <p:spTgt spid="3">
                                            <p:txEl>
                                              <p:pRg st="4" end="4"/>
                                            </p:txEl>
                                          </p:spTgt>
                                        </p:tgtEl>
                                      </p:cBhvr>
                                      <p:to x="100000" y="95000"/>
                                    </p:animScale>
                                    <p:animScale>
                                      <p:cBhvr>
                                        <p:cTn id="41"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70000" lnSpcReduction="20000"/>
          </a:bodyPr>
          <a:lstStyle/>
          <a:p>
            <a:pPr marL="0" indent="0" algn="ctr">
              <a:buNone/>
            </a:pPr>
            <a:r>
              <a:rPr lang="es-CO" sz="3400" b="1" u="sng" dirty="0">
                <a:solidFill>
                  <a:srgbClr val="FF0000"/>
                </a:solidFill>
              </a:rPr>
              <a:t>MAT.6.33</a:t>
            </a:r>
            <a:r>
              <a:rPr lang="es-CO" sz="3400" b="1" dirty="0" smtClean="0"/>
              <a:t>.</a:t>
            </a:r>
          </a:p>
          <a:p>
            <a:pPr marL="0" indent="0" algn="ctr">
              <a:buNone/>
            </a:pPr>
            <a:r>
              <a:rPr lang="es-CO" dirty="0" smtClean="0"/>
              <a:t>«</a:t>
            </a:r>
            <a:r>
              <a:rPr lang="es-CO" dirty="0" smtClean="0">
                <a:latin typeface="Agency FB" pitchFamily="34" charset="0"/>
              </a:rPr>
              <a:t>Mas </a:t>
            </a:r>
            <a:r>
              <a:rPr lang="es-CO" dirty="0">
                <a:latin typeface="Agency FB" pitchFamily="34" charset="0"/>
              </a:rPr>
              <a:t>buscad primeramente el reino de Dios y su justicia, y todas estas cosas os serán añadidas</a:t>
            </a:r>
            <a:r>
              <a:rPr lang="es-CO" dirty="0" smtClean="0">
                <a:latin typeface="Agency FB" pitchFamily="34" charset="0"/>
              </a:rPr>
              <a:t>.».</a:t>
            </a:r>
          </a:p>
          <a:p>
            <a:pPr marL="0" indent="0" algn="ctr">
              <a:buNone/>
            </a:pPr>
            <a:r>
              <a:rPr lang="es-CO" dirty="0" smtClean="0"/>
              <a:t>Según Dios, El </a:t>
            </a:r>
            <a:r>
              <a:rPr lang="es-CO" dirty="0"/>
              <a:t>gran propósito de la existencia de los hombres es que “</a:t>
            </a:r>
            <a:r>
              <a:rPr lang="es-CO" dirty="0">
                <a:latin typeface="Agency FB" pitchFamily="34" charset="0"/>
              </a:rPr>
              <a:t>busquen a Dios, si en alguna manera... puedan hallarle</a:t>
            </a:r>
            <a:r>
              <a:rPr lang="es-CO" dirty="0"/>
              <a:t>” </a:t>
            </a:r>
            <a:r>
              <a:rPr lang="es-CO" dirty="0" smtClean="0"/>
              <a:t>dice el apóstol Pablo en </a:t>
            </a:r>
            <a:r>
              <a:rPr lang="es-CO" dirty="0" smtClean="0">
                <a:solidFill>
                  <a:srgbClr val="FF0000"/>
                </a:solidFill>
              </a:rPr>
              <a:t>(Hech. 17:27</a:t>
            </a:r>
            <a:r>
              <a:rPr lang="es-CO" dirty="0">
                <a:solidFill>
                  <a:srgbClr val="FF0000"/>
                </a:solidFill>
              </a:rPr>
              <a:t>). </a:t>
            </a:r>
            <a:endParaRPr lang="es-CO" dirty="0" smtClean="0">
              <a:solidFill>
                <a:srgbClr val="FF0000"/>
              </a:solidFill>
            </a:endParaRPr>
          </a:p>
          <a:p>
            <a:pPr marL="0" indent="0" algn="ctr">
              <a:buNone/>
            </a:pPr>
            <a:endParaRPr lang="es-CO" dirty="0" smtClean="0"/>
          </a:p>
          <a:p>
            <a:pPr marL="0" indent="0" algn="ctr">
              <a:buNone/>
            </a:pPr>
            <a:r>
              <a:rPr lang="es-CO" dirty="0" smtClean="0"/>
              <a:t> </a:t>
            </a:r>
            <a:r>
              <a:rPr lang="es-CO" dirty="0"/>
              <a:t>La mayor parte de los seres humanos están afanados trabajando por </a:t>
            </a:r>
            <a:r>
              <a:rPr lang="es-CO" dirty="0" smtClean="0"/>
              <a:t>muchas cosas, como:</a:t>
            </a:r>
          </a:p>
          <a:p>
            <a:pPr marL="0" indent="0">
              <a:buNone/>
            </a:pPr>
            <a:r>
              <a:rPr lang="es-CO" dirty="0" smtClean="0"/>
              <a:t>                                       “La </a:t>
            </a:r>
            <a:r>
              <a:rPr lang="es-CO" dirty="0"/>
              <a:t>comida que perece” </a:t>
            </a:r>
            <a:r>
              <a:rPr lang="es-CO" dirty="0">
                <a:solidFill>
                  <a:srgbClr val="FF0000"/>
                </a:solidFill>
              </a:rPr>
              <a:t>(</a:t>
            </a:r>
            <a:r>
              <a:rPr lang="es-CO" dirty="0" smtClean="0">
                <a:solidFill>
                  <a:srgbClr val="FF0000"/>
                </a:solidFill>
              </a:rPr>
              <a:t>Juan 6:27</a:t>
            </a:r>
            <a:r>
              <a:rPr lang="es-CO" dirty="0">
                <a:solidFill>
                  <a:srgbClr val="FF0000"/>
                </a:solidFill>
              </a:rPr>
              <a:t>), </a:t>
            </a:r>
            <a:endParaRPr lang="es-CO" dirty="0" smtClean="0">
              <a:solidFill>
                <a:srgbClr val="FF0000"/>
              </a:solidFill>
            </a:endParaRPr>
          </a:p>
          <a:p>
            <a:pPr marL="0" indent="0">
              <a:buNone/>
            </a:pPr>
            <a:r>
              <a:rPr lang="es-CO" dirty="0" smtClean="0"/>
              <a:t>                         Por </a:t>
            </a:r>
            <a:r>
              <a:rPr lang="es-CO" dirty="0"/>
              <a:t>el agua de la cual volverán a tener sed </a:t>
            </a:r>
            <a:r>
              <a:rPr lang="es-CO" dirty="0">
                <a:solidFill>
                  <a:srgbClr val="FF0000"/>
                </a:solidFill>
              </a:rPr>
              <a:t>(</a:t>
            </a:r>
            <a:r>
              <a:rPr lang="es-CO" dirty="0" smtClean="0">
                <a:solidFill>
                  <a:srgbClr val="FF0000"/>
                </a:solidFill>
              </a:rPr>
              <a:t>Juan 4:13</a:t>
            </a:r>
            <a:r>
              <a:rPr lang="es-CO" dirty="0">
                <a:solidFill>
                  <a:srgbClr val="FF0000"/>
                </a:solidFill>
              </a:rPr>
              <a:t>). </a:t>
            </a:r>
            <a:endParaRPr lang="es-CO" dirty="0" smtClean="0">
              <a:solidFill>
                <a:srgbClr val="FF0000"/>
              </a:solidFill>
            </a:endParaRPr>
          </a:p>
          <a:p>
            <a:pPr marL="0" indent="0" algn="ctr">
              <a:buNone/>
            </a:pPr>
            <a:r>
              <a:rPr lang="es-CO" dirty="0" smtClean="0"/>
              <a:t>            La </a:t>
            </a:r>
            <a:r>
              <a:rPr lang="es-CO" dirty="0"/>
              <a:t>mayoría de las personas gasta su “dinero en lo que no es pan” y su “trabajo en lo que no sacia” </a:t>
            </a:r>
            <a:r>
              <a:rPr lang="es-CO" dirty="0">
                <a:solidFill>
                  <a:srgbClr val="FF0000"/>
                </a:solidFill>
              </a:rPr>
              <a:t>(</a:t>
            </a:r>
            <a:r>
              <a:rPr lang="es-CO" dirty="0" smtClean="0">
                <a:solidFill>
                  <a:srgbClr val="FF0000"/>
                </a:solidFill>
              </a:rPr>
              <a:t>Isa. 55:2</a:t>
            </a:r>
            <a:r>
              <a:rPr lang="es-CO" dirty="0">
                <a:solidFill>
                  <a:srgbClr val="FF0000"/>
                </a:solidFill>
              </a:rPr>
              <a:t>).  </a:t>
            </a:r>
            <a:endParaRPr lang="es-CO" dirty="0" smtClean="0">
              <a:solidFill>
                <a:srgbClr val="FF0000"/>
              </a:solidFill>
            </a:endParaRPr>
          </a:p>
          <a:p>
            <a:pPr marL="0" indent="0" algn="ctr">
              <a:buNone/>
            </a:pPr>
            <a:r>
              <a:rPr lang="es-CO" dirty="0" smtClean="0"/>
              <a:t>Con </a:t>
            </a:r>
            <a:r>
              <a:rPr lang="es-CO" dirty="0"/>
              <a:t>demasiada frecuencia tendemos a hacer de las cosas materiales el principal propósito de nuestra vida, con la vana esperanza de que (</a:t>
            </a:r>
            <a:r>
              <a:rPr lang="es-CO" dirty="0" smtClean="0"/>
              <a:t>al final) </a:t>
            </a:r>
            <a:r>
              <a:rPr lang="es-CO" u="sng" dirty="0" smtClean="0"/>
              <a:t>Dios </a:t>
            </a:r>
            <a:r>
              <a:rPr lang="es-CO" u="sng" dirty="0"/>
              <a:t>será indulgente con nosotros, y que al final de nuestra existencia, añadirá la eternidad al breve plazo de setenta años</a:t>
            </a:r>
            <a:r>
              <a:rPr lang="es-CO" dirty="0"/>
              <a:t>.  </a:t>
            </a:r>
            <a:endParaRPr lang="es-CO" dirty="0" smtClean="0"/>
          </a:p>
          <a:p>
            <a:pPr marL="0" indent="0" algn="ctr">
              <a:buNone/>
            </a:pPr>
            <a:r>
              <a:rPr lang="es-CO" dirty="0" smtClean="0"/>
              <a:t>Cristo </a:t>
            </a:r>
            <a:r>
              <a:rPr lang="es-CO" dirty="0"/>
              <a:t>quiere que demos a las cosas más importantes el primer lugar y nos asegura que las cosas de menor importancia y menor valor serán dadas a cada uno de acuerdo con su necesidad</a:t>
            </a:r>
            <a:r>
              <a:rPr lang="es-CO" dirty="0" smtClean="0"/>
              <a:t>.</a:t>
            </a:r>
          </a:p>
        </p:txBody>
      </p:sp>
    </p:spTree>
    <p:extLst>
      <p:ext uri="{BB962C8B-B14F-4D97-AF65-F5344CB8AC3E}">
        <p14:creationId xmlns:p14="http://schemas.microsoft.com/office/powerpoint/2010/main" val="1776514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barn(inVertical)">
                                      <p:cBhvr>
                                        <p:cTn id="13" dur="500"/>
                                        <p:tgtEl>
                                          <p:spTgt spid="3">
                                            <p:txEl>
                                              <p:pRg st="6" end="6"/>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barn(inVertical)">
                                      <p:cBhvr>
                                        <p:cTn id="16" dur="500"/>
                                        <p:tgtEl>
                                          <p:spTgt spid="3">
                                            <p:txEl>
                                              <p:pRg st="7" end="7"/>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anim calcmode="lin" valueType="num">
                                      <p:cBhvr>
                                        <p:cTn id="21"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8" end="8"/>
                                            </p:txEl>
                                          </p:spTgt>
                                        </p:tgtEl>
                                      </p:cBhvr>
                                    </p:animEffect>
                                  </p:childTnLst>
                                </p:cTn>
                              </p:par>
                              <p:par>
                                <p:cTn id="25" presetID="31" presetClass="entr" presetSubtype="0"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anim calcmode="lin" valueType="num">
                                      <p:cBhvr>
                                        <p:cTn id="27"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28"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29"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30" dur="1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85000" lnSpcReduction="20000"/>
          </a:bodyPr>
          <a:lstStyle/>
          <a:p>
            <a:pPr marL="0" indent="0" algn="ctr">
              <a:buNone/>
            </a:pPr>
            <a:r>
              <a:rPr lang="es-CO" dirty="0" smtClean="0"/>
              <a:t>Contrario a lo que Dios desea, la </a:t>
            </a:r>
            <a:r>
              <a:rPr lang="es-CO" dirty="0"/>
              <a:t>gran mayoría de las personas gastan la salud </a:t>
            </a:r>
            <a:r>
              <a:rPr lang="es-CO" dirty="0" smtClean="0"/>
              <a:t>buscando </a:t>
            </a:r>
            <a:r>
              <a:rPr lang="es-CO" dirty="0"/>
              <a:t>el dinero, y después gastan el dinero buscando la salud</a:t>
            </a:r>
            <a:r>
              <a:rPr lang="es-CO" dirty="0" smtClean="0"/>
              <a:t>. </a:t>
            </a:r>
          </a:p>
          <a:p>
            <a:pPr marL="0" indent="0" algn="ctr">
              <a:buNone/>
            </a:pPr>
            <a:r>
              <a:rPr lang="es-CO" dirty="0" smtClean="0"/>
              <a:t>Pero la orden de Dios es:</a:t>
            </a:r>
            <a:r>
              <a:rPr lang="es-CO" b="1" dirty="0" smtClean="0"/>
              <a:t> Buscad primero El </a:t>
            </a:r>
            <a:r>
              <a:rPr lang="es-CO" b="1" dirty="0"/>
              <a:t>reino de </a:t>
            </a:r>
            <a:r>
              <a:rPr lang="es-CO" b="1" dirty="0" smtClean="0"/>
              <a:t>Dios, y su Justicia,</a:t>
            </a:r>
            <a:r>
              <a:rPr lang="pt-BR" b="1" dirty="0" smtClean="0"/>
              <a:t> y todas estas cosas, </a:t>
            </a:r>
            <a:r>
              <a:rPr lang="es-CO" b="1" dirty="0" smtClean="0"/>
              <a:t>Os </a:t>
            </a:r>
            <a:r>
              <a:rPr lang="es-CO" b="1" dirty="0"/>
              <a:t>serán añadidas. </a:t>
            </a:r>
          </a:p>
          <a:p>
            <a:pPr marL="0" indent="0" algn="ctr">
              <a:buNone/>
            </a:pPr>
            <a:r>
              <a:rPr lang="es-CO" dirty="0" smtClean="0"/>
              <a:t> </a:t>
            </a:r>
            <a:r>
              <a:rPr lang="es-CO" dirty="0"/>
              <a:t>No puede existir seguridad aparte de Dios y de la ciudadanía de su reino.  </a:t>
            </a:r>
            <a:endParaRPr lang="es-CO" dirty="0" smtClean="0"/>
          </a:p>
          <a:p>
            <a:pPr marL="0" indent="0" algn="ctr">
              <a:buNone/>
            </a:pPr>
            <a:endParaRPr lang="es-CO" dirty="0" smtClean="0"/>
          </a:p>
          <a:p>
            <a:pPr marL="0" indent="0" algn="ctr">
              <a:buNone/>
            </a:pPr>
            <a:r>
              <a:rPr lang="es-CO" dirty="0" smtClean="0"/>
              <a:t>Recuerda: El </a:t>
            </a:r>
            <a:r>
              <a:rPr lang="es-CO" dirty="0"/>
              <a:t>mejor remedio para la preocupación es la </a:t>
            </a:r>
            <a:r>
              <a:rPr lang="es-CO" u="sng" dirty="0"/>
              <a:t>confianza</a:t>
            </a:r>
            <a:r>
              <a:rPr lang="es-CO" dirty="0"/>
              <a:t> en Dios.  </a:t>
            </a:r>
            <a:endParaRPr lang="es-CO" dirty="0" smtClean="0"/>
          </a:p>
          <a:p>
            <a:pPr marL="0" indent="0" algn="ctr">
              <a:buNone/>
            </a:pPr>
            <a:r>
              <a:rPr lang="es-CO" u="sng" dirty="0" smtClean="0"/>
              <a:t>Si </a:t>
            </a:r>
            <a:r>
              <a:rPr lang="es-CO" dirty="0"/>
              <a:t>hacemos fielmente la parte que nos toca, </a:t>
            </a:r>
            <a:r>
              <a:rPr lang="es-CO" u="sng" dirty="0"/>
              <a:t>si</a:t>
            </a:r>
            <a:r>
              <a:rPr lang="es-CO" dirty="0"/>
              <a:t> damos al reino del cielo el primer lugar en nuestros pensamientos y en nuestras vidas, </a:t>
            </a:r>
            <a:r>
              <a:rPr lang="es-CO" u="sng" dirty="0"/>
              <a:t>Dios</a:t>
            </a:r>
            <a:r>
              <a:rPr lang="es-CO" dirty="0"/>
              <a:t> nos cuidará mientras dure nuestra existencia.  Con misericordiosa ternura ungirá nuestra cabeza con </a:t>
            </a:r>
            <a:r>
              <a:rPr lang="es-CO" dirty="0" smtClean="0"/>
              <a:t>aceite </a:t>
            </a:r>
            <a:r>
              <a:rPr lang="es-CO" dirty="0"/>
              <a:t>y la copa de nuestra vida rebosará de </a:t>
            </a:r>
            <a:r>
              <a:rPr lang="es-CO" dirty="0" smtClean="0"/>
              <a:t>bienes.</a:t>
            </a:r>
            <a:endParaRPr lang="es-CO" dirty="0"/>
          </a:p>
          <a:p>
            <a:endParaRPr lang="es-CO" dirty="0"/>
          </a:p>
        </p:txBody>
      </p:sp>
    </p:spTree>
    <p:extLst>
      <p:ext uri="{BB962C8B-B14F-4D97-AF65-F5344CB8AC3E}">
        <p14:creationId xmlns:p14="http://schemas.microsoft.com/office/powerpoint/2010/main" val="656921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circle(in)">
                                      <p:cBhvr>
                                        <p:cTn id="19" dur="2000"/>
                                        <p:tgtEl>
                                          <p:spTgt spid="3">
                                            <p:txEl>
                                              <p:pRg st="4" end="4"/>
                                            </p:txEl>
                                          </p:spTgt>
                                        </p:tgtEl>
                                      </p:cBhvr>
                                    </p:animEffect>
                                  </p:childTnLst>
                                </p:cTn>
                              </p:par>
                              <p:par>
                                <p:cTn id="20" presetID="6" presetClass="entr" presetSubtype="16"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circle(in)">
                                      <p:cBhvr>
                                        <p:cTn id="2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363272" cy="6336704"/>
          </a:xfrm>
        </p:spPr>
        <p:txBody>
          <a:bodyPr>
            <a:normAutofit fontScale="62500" lnSpcReduction="20000"/>
          </a:bodyPr>
          <a:lstStyle/>
          <a:p>
            <a:pPr marL="0" indent="0" algn="ctr">
              <a:buNone/>
            </a:pPr>
            <a:r>
              <a:rPr lang="es-CO" sz="4400" b="1" u="sng" dirty="0">
                <a:solidFill>
                  <a:srgbClr val="FF0000"/>
                </a:solidFill>
              </a:rPr>
              <a:t>1 PED.5:6</a:t>
            </a:r>
            <a:r>
              <a:rPr lang="es-CO" sz="4400" u="sng" dirty="0" smtClean="0">
                <a:solidFill>
                  <a:srgbClr val="FF0000"/>
                </a:solidFill>
              </a:rPr>
              <a:t>.</a:t>
            </a:r>
          </a:p>
          <a:p>
            <a:pPr marL="0" indent="0" algn="ctr">
              <a:buNone/>
            </a:pPr>
            <a:r>
              <a:rPr lang="es-CO" sz="3600" dirty="0" smtClean="0"/>
              <a:t>«</a:t>
            </a:r>
            <a:r>
              <a:rPr lang="es-CO" sz="3600" dirty="0" smtClean="0">
                <a:latin typeface="Agency FB" pitchFamily="34" charset="0"/>
              </a:rPr>
              <a:t>Humillaos</a:t>
            </a:r>
            <a:r>
              <a:rPr lang="es-CO" sz="3600" dirty="0">
                <a:latin typeface="Agency FB" pitchFamily="34" charset="0"/>
              </a:rPr>
              <a:t>, pues, bajo la poderosa mano de Dios, para que él os exalte cuando fuere </a:t>
            </a:r>
            <a:r>
              <a:rPr lang="es-CO" sz="3600" dirty="0" smtClean="0">
                <a:latin typeface="Agency FB" pitchFamily="34" charset="0"/>
              </a:rPr>
              <a:t>tiempo</a:t>
            </a:r>
            <a:r>
              <a:rPr lang="es-CO" sz="3600" dirty="0" smtClean="0"/>
              <a:t>»</a:t>
            </a:r>
          </a:p>
          <a:p>
            <a:pPr marL="0" indent="0" algn="ctr">
              <a:buNone/>
            </a:pPr>
            <a:r>
              <a:rPr lang="es-CO" sz="3600" dirty="0" smtClean="0"/>
              <a:t> </a:t>
            </a:r>
            <a:r>
              <a:rPr lang="es-CO" sz="3600" b="1" dirty="0" smtClean="0"/>
              <a:t>Humillaos </a:t>
            </a:r>
            <a:r>
              <a:rPr lang="es-CO" sz="3600" b="1" dirty="0"/>
              <a:t> </a:t>
            </a:r>
            <a:r>
              <a:rPr lang="es-CO" sz="3600" b="1" dirty="0" smtClean="0"/>
              <a:t>bajo la Poderosa mano de Dios:  </a:t>
            </a:r>
            <a:r>
              <a:rPr lang="es-CO" sz="3600" dirty="0" smtClean="0"/>
              <a:t>dice</a:t>
            </a:r>
            <a:r>
              <a:rPr lang="es-CO" sz="3600" b="1" dirty="0" smtClean="0"/>
              <a:t> </a:t>
            </a:r>
            <a:r>
              <a:rPr lang="es-CO" sz="3600" dirty="0" smtClean="0"/>
              <a:t>Pedro, hablando </a:t>
            </a:r>
            <a:r>
              <a:rPr lang="es-CO" sz="3600" dirty="0"/>
              <a:t>de la relación que debe existir entre los hermanos en la fe; y </a:t>
            </a:r>
            <a:r>
              <a:rPr lang="es-CO" sz="3600" dirty="0" smtClean="0"/>
              <a:t>entre </a:t>
            </a:r>
            <a:r>
              <a:rPr lang="es-CO" sz="3600" dirty="0"/>
              <a:t>el creyente y su Dios. </a:t>
            </a:r>
          </a:p>
          <a:p>
            <a:pPr marL="0" indent="0" algn="ctr">
              <a:buNone/>
            </a:pPr>
            <a:r>
              <a:rPr lang="es-CO" sz="3600" dirty="0" smtClean="0"/>
              <a:t>Esta </a:t>
            </a:r>
            <a:r>
              <a:rPr lang="es-CO" sz="3600" dirty="0"/>
              <a:t>frase aparece a menudo en el AT para referirse a la forma en que Dios liberó a su pueblo de Egipto y también sobre cómo reuniría al remanente de los países donde estaba esparcido </a:t>
            </a:r>
            <a:r>
              <a:rPr lang="es-CO" sz="3600" dirty="0" smtClean="0"/>
              <a:t>etc. </a:t>
            </a:r>
            <a:r>
              <a:rPr lang="es-CO" sz="3600" dirty="0"/>
              <a:t>Debido a que sirve a un Dios poderoso, el cristiano debe proceder con humildad en todas las circunstancias, y especialmente porque “Dios resiste a los soberbios</a:t>
            </a:r>
            <a:r>
              <a:rPr lang="es-CO" sz="3600" dirty="0" smtClean="0"/>
              <a:t>”</a:t>
            </a:r>
            <a:endParaRPr lang="es-CO" sz="3600" dirty="0"/>
          </a:p>
          <a:p>
            <a:endParaRPr lang="es-CO" sz="3600" dirty="0" smtClean="0"/>
          </a:p>
          <a:p>
            <a:pPr marL="0" indent="0" algn="ctr">
              <a:buNone/>
            </a:pPr>
            <a:r>
              <a:rPr lang="es-CO" sz="3600" dirty="0" smtClean="0"/>
              <a:t> </a:t>
            </a:r>
            <a:r>
              <a:rPr lang="es-CO" sz="3600" b="1" dirty="0" smtClean="0"/>
              <a:t>«Para que Él os Exalte</a:t>
            </a:r>
            <a:r>
              <a:rPr lang="es-CO" sz="3600" b="1" dirty="0"/>
              <a:t>. Cuando fuere </a:t>
            </a:r>
            <a:r>
              <a:rPr lang="es-CO" sz="3600" b="1" dirty="0" smtClean="0"/>
              <a:t>tiempo». </a:t>
            </a:r>
            <a:endParaRPr lang="es-CO" sz="3600" b="1" dirty="0"/>
          </a:p>
          <a:p>
            <a:pPr marL="0" indent="0" algn="ctr">
              <a:buNone/>
            </a:pPr>
            <a:r>
              <a:rPr lang="es-CO" sz="3600" dirty="0" smtClean="0"/>
              <a:t> </a:t>
            </a:r>
            <a:r>
              <a:rPr lang="es-CO" sz="3600" dirty="0"/>
              <a:t>Dios promete honrar a los que </a:t>
            </a:r>
            <a:r>
              <a:rPr lang="es-CO" sz="3600" u="sng" dirty="0"/>
              <a:t>voluntariamente</a:t>
            </a:r>
            <a:r>
              <a:rPr lang="es-CO" sz="3600" dirty="0"/>
              <a:t> se humillan por causa del Señor </a:t>
            </a:r>
            <a:r>
              <a:rPr lang="es-CO" sz="3600" dirty="0" smtClean="0"/>
              <a:t>“</a:t>
            </a:r>
            <a:r>
              <a:rPr lang="es-CO" sz="3600" b="1" dirty="0" smtClean="0">
                <a:latin typeface="Agency FB" pitchFamily="34" charset="0"/>
              </a:rPr>
              <a:t>al </a:t>
            </a:r>
            <a:r>
              <a:rPr lang="es-CO" sz="3600" b="1" dirty="0">
                <a:latin typeface="Agency FB" pitchFamily="34" charset="0"/>
              </a:rPr>
              <a:t>tiempo </a:t>
            </a:r>
            <a:r>
              <a:rPr lang="es-CO" sz="3600" b="1" dirty="0" smtClean="0">
                <a:latin typeface="Agency FB" pitchFamily="34" charset="0"/>
              </a:rPr>
              <a:t>apropiado. </a:t>
            </a:r>
            <a:r>
              <a:rPr lang="es-CO" sz="3600" dirty="0" smtClean="0"/>
              <a:t>Pedro </a:t>
            </a:r>
            <a:r>
              <a:rPr lang="es-CO" sz="3600" dirty="0"/>
              <a:t>se anticipa a la culminación de la historia del mundo, cuando los santos que han perseverado recibirán su eterna recompensa. </a:t>
            </a:r>
          </a:p>
          <a:p>
            <a:pPr marL="0" indent="0" algn="ctr">
              <a:buNone/>
            </a:pPr>
            <a:r>
              <a:rPr lang="es-CO" sz="3600" dirty="0" smtClean="0"/>
              <a:t>Si desea más información lea </a:t>
            </a:r>
            <a:r>
              <a:rPr lang="es-CO" sz="3600" dirty="0" smtClean="0">
                <a:solidFill>
                  <a:srgbClr val="FF0000"/>
                </a:solidFill>
              </a:rPr>
              <a:t>(Exo.3:19</a:t>
            </a:r>
            <a:r>
              <a:rPr lang="es-CO" sz="3600" dirty="0">
                <a:solidFill>
                  <a:srgbClr val="FF0000"/>
                </a:solidFill>
              </a:rPr>
              <a:t>; </a:t>
            </a:r>
            <a:r>
              <a:rPr lang="es-CO" sz="3600" dirty="0" smtClean="0">
                <a:solidFill>
                  <a:srgbClr val="FF0000"/>
                </a:solidFill>
              </a:rPr>
              <a:t>Deu.3:24</a:t>
            </a:r>
            <a:r>
              <a:rPr lang="es-CO" sz="3600" dirty="0">
                <a:solidFill>
                  <a:srgbClr val="FF0000"/>
                </a:solidFill>
              </a:rPr>
              <a:t>; </a:t>
            </a:r>
            <a:r>
              <a:rPr lang="es-CO" sz="3600" dirty="0" smtClean="0">
                <a:solidFill>
                  <a:srgbClr val="FF0000"/>
                </a:solidFill>
              </a:rPr>
              <a:t>Eze.20:34;</a:t>
            </a:r>
            <a:r>
              <a:rPr lang="es-CO" sz="3600" dirty="0">
                <a:solidFill>
                  <a:srgbClr val="FF0000"/>
                </a:solidFill>
              </a:rPr>
              <a:t> </a:t>
            </a:r>
            <a:r>
              <a:rPr lang="es-CO" sz="3600" dirty="0" smtClean="0">
                <a:solidFill>
                  <a:srgbClr val="FF0000"/>
                </a:solidFill>
              </a:rPr>
              <a:t>1Ped.5:5; Luc.14:11</a:t>
            </a:r>
            <a:r>
              <a:rPr lang="es-CO" sz="3600" dirty="0">
                <a:solidFill>
                  <a:srgbClr val="FF0000"/>
                </a:solidFill>
              </a:rPr>
              <a:t>; </a:t>
            </a:r>
            <a:r>
              <a:rPr lang="es-CO" sz="3600" dirty="0" smtClean="0">
                <a:solidFill>
                  <a:srgbClr val="FF0000"/>
                </a:solidFill>
              </a:rPr>
              <a:t>Jua.4:10</a:t>
            </a:r>
            <a:r>
              <a:rPr lang="es-CO" sz="3600" dirty="0">
                <a:solidFill>
                  <a:srgbClr val="FF0000"/>
                </a:solidFill>
              </a:rPr>
              <a:t>). </a:t>
            </a:r>
          </a:p>
        </p:txBody>
      </p:sp>
    </p:spTree>
    <p:extLst>
      <p:ext uri="{BB962C8B-B14F-4D97-AF65-F5344CB8AC3E}">
        <p14:creationId xmlns:p14="http://schemas.microsoft.com/office/powerpoint/2010/main" val="40631044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wipe(down)">
                                      <p:cBhvr>
                                        <p:cTn id="15" dur="500"/>
                                        <p:tgtEl>
                                          <p:spTgt spid="3">
                                            <p:txEl>
                                              <p:pRg st="5" end="5"/>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3">
                                            <p:txEl>
                                              <p:pRg st="6" end="6"/>
                                            </p:txEl>
                                          </p:spTgt>
                                        </p:tgtEl>
                                        <p:attrNameLst>
                                          <p:attrName>style.visibility</p:attrName>
                                        </p:attrNameLst>
                                      </p:cBhvr>
                                      <p:to>
                                        <p:strVal val="visible"/>
                                      </p:to>
                                    </p:set>
                                    <p:animEffect transition="in" filter="wipe(down)">
                                      <p:cBhvr>
                                        <p:cTn id="18" dur="500"/>
                                        <p:tgtEl>
                                          <p:spTgt spid="3">
                                            <p:txEl>
                                              <p:pRg st="6" end="6"/>
                                            </p:txEl>
                                          </p:spTgt>
                                        </p:tgtEl>
                                      </p:cBhvr>
                                    </p:animEffect>
                                  </p:childTnLst>
                                </p:cTn>
                              </p:par>
                              <p:par>
                                <p:cTn id="19" presetID="22" presetClass="entr" presetSubtype="4"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Effect transition="in" filter="wipe(down)">
                                      <p:cBhvr>
                                        <p:cTn id="21"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88640"/>
            <a:ext cx="8229600" cy="6480720"/>
          </a:xfrm>
        </p:spPr>
        <p:txBody>
          <a:bodyPr>
            <a:normAutofit fontScale="77500" lnSpcReduction="20000"/>
          </a:bodyPr>
          <a:lstStyle/>
          <a:p>
            <a:pPr marL="0" indent="0" algn="ctr">
              <a:buNone/>
            </a:pPr>
            <a:r>
              <a:rPr lang="es-CO" u="sng" dirty="0">
                <a:solidFill>
                  <a:srgbClr val="FF0000"/>
                </a:solidFill>
              </a:rPr>
              <a:t>MIQ.6:8</a:t>
            </a:r>
            <a:r>
              <a:rPr lang="es-CO" u="sng" dirty="0" smtClean="0">
                <a:solidFill>
                  <a:srgbClr val="FF0000"/>
                </a:solidFill>
              </a:rPr>
              <a:t>.</a:t>
            </a:r>
          </a:p>
          <a:p>
            <a:pPr marL="0" indent="0" algn="ctr">
              <a:buNone/>
            </a:pPr>
            <a:r>
              <a:rPr lang="es-CO" sz="2800" dirty="0" smtClean="0">
                <a:latin typeface="Agency FB" pitchFamily="34" charset="0"/>
              </a:rPr>
              <a:t>«Oh </a:t>
            </a:r>
            <a:r>
              <a:rPr lang="es-CO" sz="2800" dirty="0">
                <a:latin typeface="Agency FB" pitchFamily="34" charset="0"/>
              </a:rPr>
              <a:t>hombre, él te ha declarado lo que es bueno, y qué pide Jehová de ti: solamente hacer justicia, y amar misericordia, y humillarte ante tu </a:t>
            </a:r>
            <a:r>
              <a:rPr lang="es-CO" sz="2800" dirty="0" smtClean="0">
                <a:latin typeface="Agency FB" pitchFamily="34" charset="0"/>
              </a:rPr>
              <a:t>Dios».</a:t>
            </a:r>
          </a:p>
          <a:p>
            <a:pPr marL="0" indent="0" algn="ctr">
              <a:buNone/>
            </a:pPr>
            <a:r>
              <a:rPr lang="es-CO" sz="2800" dirty="0">
                <a:latin typeface="Agency FB" pitchFamily="34" charset="0"/>
              </a:rPr>
              <a:t> </a:t>
            </a:r>
            <a:r>
              <a:rPr lang="es-CO" sz="2800" dirty="0"/>
              <a:t>La respuesta que dio Miqueas no era una nueva revelación y no representaba un cambio en los requerimientos divinos. El propósito del plan de salvación -a saber, la restauración de la imagen de Dios en el alma humana- había sido revelado claramente a Adán, y el conocimiento de este propósito había sido transmitido a las generaciones sucesivas. Ese conocimiento fue confirmado por el testimonio personal del </a:t>
            </a:r>
            <a:r>
              <a:rPr lang="es-CO" sz="2800" dirty="0" smtClean="0"/>
              <a:t>Espíritu </a:t>
            </a:r>
            <a:r>
              <a:rPr lang="es-CO" sz="2800" dirty="0"/>
              <a:t>y fue ampliado mediante sucesivas revelaciones de los profetas</a:t>
            </a:r>
            <a:r>
              <a:rPr lang="es-CO" sz="2800" dirty="0" smtClean="0"/>
              <a:t>. Los contemporáneos de Miqueas tenían el Pentateuco en forma escrita y sin duda otras porciones de la Biblia, así como el testimonio de los profetas de esos días, tales como Isaías , Óseas y Miqueas. </a:t>
            </a:r>
          </a:p>
          <a:p>
            <a:pPr marL="0" indent="0" algn="ctr">
              <a:buNone/>
            </a:pPr>
            <a:r>
              <a:rPr lang="es-CO" sz="2800" dirty="0" smtClean="0"/>
              <a:t> </a:t>
            </a:r>
            <a:r>
              <a:rPr lang="es-CO" sz="2800" dirty="0" smtClean="0">
                <a:solidFill>
                  <a:srgbClr val="FF0000"/>
                </a:solidFill>
              </a:rPr>
              <a:t>ver (Isa.1:1; Oseas 1:1;  Miq.1:1). </a:t>
            </a:r>
            <a:endParaRPr lang="es-CO" sz="2800" dirty="0">
              <a:solidFill>
                <a:srgbClr val="FF0000"/>
              </a:solidFill>
            </a:endParaRPr>
          </a:p>
          <a:p>
            <a:pPr marL="0" indent="0" algn="ctr">
              <a:buNone/>
            </a:pPr>
            <a:r>
              <a:rPr lang="es-CO" sz="2800" dirty="0"/>
              <a:t> </a:t>
            </a:r>
            <a:endParaRPr lang="es-CO" sz="2800" dirty="0" smtClean="0"/>
          </a:p>
          <a:p>
            <a:pPr marL="0" indent="0" algn="ctr">
              <a:buNone/>
            </a:pPr>
            <a:r>
              <a:rPr lang="es-CO" sz="2800" dirty="0" smtClean="0"/>
              <a:t>Sin </a:t>
            </a:r>
            <a:r>
              <a:rPr lang="es-CO" sz="2800" dirty="0"/>
              <a:t>embargo, el pueblo parecía haber olvidado que los ritos externos no tienen valor sin una verdadera piedad. Una de las principales misiones de los profetas era enseñar a la gente que una mera práctica religiosa externa no podía sustituir al carácter y a la obediencia </a:t>
            </a:r>
            <a:r>
              <a:rPr lang="es-CO" sz="2800" dirty="0" smtClean="0"/>
              <a:t>íntima. </a:t>
            </a:r>
            <a:r>
              <a:rPr lang="es-CO" sz="2800" dirty="0"/>
              <a:t>Dios no deseaba los bienes de ellos sino su espíritu; no sólo su culto sino su voluntad; no sólo su servicio sino su alma. </a:t>
            </a:r>
          </a:p>
        </p:txBody>
      </p:sp>
    </p:spTree>
    <p:extLst>
      <p:ext uri="{BB962C8B-B14F-4D97-AF65-F5344CB8AC3E}">
        <p14:creationId xmlns:p14="http://schemas.microsoft.com/office/powerpoint/2010/main" val="274908862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wipe(down)">
                                      <p:cBhvr>
                                        <p:cTn id="21" dur="580">
                                          <p:stCondLst>
                                            <p:cond delay="0"/>
                                          </p:stCondLst>
                                        </p:cTn>
                                        <p:tgtEl>
                                          <p:spTgt spid="3">
                                            <p:txEl>
                                              <p:pRg st="5" end="5"/>
                                            </p:txEl>
                                          </p:spTgt>
                                        </p:tgtEl>
                                      </p:cBhvr>
                                    </p:animEffect>
                                    <p:anim calcmode="lin" valueType="num">
                                      <p:cBhvr>
                                        <p:cTn id="22"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5" end="5"/>
                                            </p:txEl>
                                          </p:spTgt>
                                        </p:tgtEl>
                                      </p:cBhvr>
                                      <p:to x="100000" y="60000"/>
                                    </p:animScale>
                                    <p:animScale>
                                      <p:cBhvr>
                                        <p:cTn id="28" dur="166" decel="50000">
                                          <p:stCondLst>
                                            <p:cond delay="676"/>
                                          </p:stCondLst>
                                        </p:cTn>
                                        <p:tgtEl>
                                          <p:spTgt spid="3">
                                            <p:txEl>
                                              <p:pRg st="5" end="5"/>
                                            </p:txEl>
                                          </p:spTgt>
                                        </p:tgtEl>
                                      </p:cBhvr>
                                      <p:to x="100000" y="100000"/>
                                    </p:animScale>
                                    <p:animScale>
                                      <p:cBhvr>
                                        <p:cTn id="29" dur="26">
                                          <p:stCondLst>
                                            <p:cond delay="1312"/>
                                          </p:stCondLst>
                                        </p:cTn>
                                        <p:tgtEl>
                                          <p:spTgt spid="3">
                                            <p:txEl>
                                              <p:pRg st="5" end="5"/>
                                            </p:txEl>
                                          </p:spTgt>
                                        </p:tgtEl>
                                      </p:cBhvr>
                                      <p:to x="100000" y="80000"/>
                                    </p:animScale>
                                    <p:animScale>
                                      <p:cBhvr>
                                        <p:cTn id="30" dur="166" decel="50000">
                                          <p:stCondLst>
                                            <p:cond delay="1338"/>
                                          </p:stCondLst>
                                        </p:cTn>
                                        <p:tgtEl>
                                          <p:spTgt spid="3">
                                            <p:txEl>
                                              <p:pRg st="5" end="5"/>
                                            </p:txEl>
                                          </p:spTgt>
                                        </p:tgtEl>
                                      </p:cBhvr>
                                      <p:to x="100000" y="100000"/>
                                    </p:animScale>
                                    <p:animScale>
                                      <p:cBhvr>
                                        <p:cTn id="31" dur="26">
                                          <p:stCondLst>
                                            <p:cond delay="1642"/>
                                          </p:stCondLst>
                                        </p:cTn>
                                        <p:tgtEl>
                                          <p:spTgt spid="3">
                                            <p:txEl>
                                              <p:pRg st="5" end="5"/>
                                            </p:txEl>
                                          </p:spTgt>
                                        </p:tgtEl>
                                      </p:cBhvr>
                                      <p:to x="100000" y="90000"/>
                                    </p:animScale>
                                    <p:animScale>
                                      <p:cBhvr>
                                        <p:cTn id="32" dur="166" decel="50000">
                                          <p:stCondLst>
                                            <p:cond delay="1668"/>
                                          </p:stCondLst>
                                        </p:cTn>
                                        <p:tgtEl>
                                          <p:spTgt spid="3">
                                            <p:txEl>
                                              <p:pRg st="5" end="5"/>
                                            </p:txEl>
                                          </p:spTgt>
                                        </p:tgtEl>
                                      </p:cBhvr>
                                      <p:to x="100000" y="100000"/>
                                    </p:animScale>
                                    <p:animScale>
                                      <p:cBhvr>
                                        <p:cTn id="33" dur="26">
                                          <p:stCondLst>
                                            <p:cond delay="1808"/>
                                          </p:stCondLst>
                                        </p:cTn>
                                        <p:tgtEl>
                                          <p:spTgt spid="3">
                                            <p:txEl>
                                              <p:pRg st="5" end="5"/>
                                            </p:txEl>
                                          </p:spTgt>
                                        </p:tgtEl>
                                      </p:cBhvr>
                                      <p:to x="100000" y="95000"/>
                                    </p:animScale>
                                    <p:animScale>
                                      <p:cBhvr>
                                        <p:cTn id="34"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260648"/>
            <a:ext cx="8928992" cy="6597352"/>
          </a:xfrm>
        </p:spPr>
        <p:txBody>
          <a:bodyPr>
            <a:noAutofit/>
          </a:bodyPr>
          <a:lstStyle/>
          <a:p>
            <a:pPr marL="0" indent="0" algn="ctr">
              <a:buNone/>
            </a:pPr>
            <a:r>
              <a:rPr lang="es-CO" b="1" dirty="0" smtClean="0"/>
              <a:t>Nota que Dios nos pide hacer tres cosas:</a:t>
            </a:r>
          </a:p>
          <a:p>
            <a:pPr marL="0" indent="0" algn="ctr">
              <a:buNone/>
            </a:pPr>
            <a:r>
              <a:rPr lang="es-CO" sz="2800" dirty="0" smtClean="0">
                <a:solidFill>
                  <a:srgbClr val="FF0000"/>
                </a:solidFill>
              </a:rPr>
              <a:t>1</a:t>
            </a:r>
            <a:r>
              <a:rPr lang="es-CO" sz="2800" dirty="0" smtClean="0"/>
              <a:t>. </a:t>
            </a:r>
            <a:r>
              <a:rPr lang="es-CO" sz="2800" b="1" u="sng" dirty="0" smtClean="0"/>
              <a:t>Hacer </a:t>
            </a:r>
            <a:r>
              <a:rPr lang="es-CO" sz="2800" b="1" u="sng" dirty="0"/>
              <a:t>Justicia. </a:t>
            </a:r>
          </a:p>
          <a:p>
            <a:pPr marL="0" indent="0" algn="ctr">
              <a:buNone/>
            </a:pPr>
            <a:r>
              <a:rPr lang="es-CO" sz="2800" dirty="0" smtClean="0"/>
              <a:t> </a:t>
            </a:r>
            <a:r>
              <a:rPr lang="es-CO" sz="2800" dirty="0"/>
              <a:t>Hacer </a:t>
            </a:r>
            <a:r>
              <a:rPr lang="es-CO" sz="2800" dirty="0" smtClean="0"/>
              <a:t>Justicia es </a:t>
            </a:r>
            <a:r>
              <a:rPr lang="es-CO" sz="2800" dirty="0"/>
              <a:t>ordenar la vida de acuerdo con los “juicios” de Dios.</a:t>
            </a:r>
            <a:r>
              <a:rPr lang="es-CO" sz="2800" dirty="0" smtClean="0"/>
              <a:t> Estipulados en el Decálogo. </a:t>
            </a:r>
            <a:endParaRPr lang="es-CO" sz="2800" dirty="0" smtClean="0"/>
          </a:p>
          <a:p>
            <a:pPr marL="0" indent="0" algn="ctr">
              <a:buNone/>
            </a:pPr>
            <a:endParaRPr lang="es-CO" sz="2800" b="1" dirty="0" smtClean="0">
              <a:solidFill>
                <a:srgbClr val="0070C0"/>
              </a:solidFill>
              <a:latin typeface="Agency FB" pitchFamily="34" charset="0"/>
            </a:endParaRPr>
          </a:p>
          <a:p>
            <a:pPr marL="0" indent="0" algn="ctr">
              <a:buNone/>
            </a:pPr>
            <a:r>
              <a:rPr lang="es-CO" sz="2800" b="1" dirty="0" smtClean="0">
                <a:solidFill>
                  <a:srgbClr val="0070C0"/>
                </a:solidFill>
                <a:latin typeface="Agency FB" pitchFamily="34" charset="0"/>
              </a:rPr>
              <a:t>Dios para hacernos entender su voluntad expresada en los diez mandamientos </a:t>
            </a:r>
            <a:r>
              <a:rPr lang="es-CO" sz="2800" b="1" dirty="0">
                <a:solidFill>
                  <a:srgbClr val="0070C0"/>
                </a:solidFill>
                <a:latin typeface="Agency FB" pitchFamily="34" charset="0"/>
              </a:rPr>
              <a:t>e</a:t>
            </a:r>
            <a:r>
              <a:rPr lang="es-CO" sz="2800" b="1" dirty="0" smtClean="0">
                <a:solidFill>
                  <a:srgbClr val="0070C0"/>
                </a:solidFill>
                <a:latin typeface="Agency FB" pitchFamily="34" charset="0"/>
              </a:rPr>
              <a:t>n solo 15 versículos, utiliza 66 libros, divididos en </a:t>
            </a:r>
            <a:r>
              <a:rPr lang="es-CO" sz="2800" b="1" dirty="0" smtClean="0">
                <a:solidFill>
                  <a:srgbClr val="0070C0"/>
                </a:solidFill>
                <a:latin typeface="Agency FB" pitchFamily="34" charset="0"/>
              </a:rPr>
              <a:t>1.189 capítulos, divididos en</a:t>
            </a:r>
            <a:r>
              <a:rPr lang="es-CO" sz="2800" b="1" dirty="0">
                <a:solidFill>
                  <a:srgbClr val="0070C0"/>
                </a:solidFill>
                <a:latin typeface="Agency FB" pitchFamily="34" charset="0"/>
              </a:rPr>
              <a:t/>
            </a:r>
            <a:br>
              <a:rPr lang="es-CO" sz="2800" b="1" dirty="0">
                <a:solidFill>
                  <a:srgbClr val="0070C0"/>
                </a:solidFill>
                <a:latin typeface="Agency FB" pitchFamily="34" charset="0"/>
              </a:rPr>
            </a:br>
            <a:r>
              <a:rPr lang="es-CO" sz="2800" b="1" dirty="0" smtClean="0">
                <a:solidFill>
                  <a:srgbClr val="0070C0"/>
                </a:solidFill>
                <a:latin typeface="Agency FB" pitchFamily="34" charset="0"/>
              </a:rPr>
              <a:t>31.088  versículos que fueron escritos por aproximadamente 40 hombres en un periodo de 1.500 años. </a:t>
            </a:r>
          </a:p>
          <a:p>
            <a:pPr marL="0" indent="0" algn="ctr">
              <a:buNone/>
            </a:pPr>
            <a:endParaRPr lang="es-CO" sz="2800" dirty="0" smtClean="0"/>
          </a:p>
          <a:p>
            <a:pPr marL="0" indent="0" algn="ctr">
              <a:buNone/>
            </a:pPr>
            <a:r>
              <a:rPr lang="es-CO" sz="2800" dirty="0" smtClean="0"/>
              <a:t>Por tanto, el </a:t>
            </a:r>
            <a:r>
              <a:rPr lang="es-CO" sz="2800" dirty="0" smtClean="0"/>
              <a:t>Pentateuco, así como </a:t>
            </a:r>
            <a:r>
              <a:rPr lang="es-CO" sz="2800" dirty="0" smtClean="0"/>
              <a:t>el resto de</a:t>
            </a:r>
            <a:r>
              <a:rPr lang="es-CO" sz="2800" dirty="0" smtClean="0"/>
              <a:t> </a:t>
            </a:r>
            <a:r>
              <a:rPr lang="es-CO" sz="2800" dirty="0" smtClean="0"/>
              <a:t>la Biblia es una explicación de la </a:t>
            </a:r>
            <a:r>
              <a:rPr lang="es-CO" sz="2800" dirty="0"/>
              <a:t>forma en que debía observarse el </a:t>
            </a:r>
            <a:r>
              <a:rPr lang="es-CO" sz="2800" dirty="0" smtClean="0"/>
              <a:t>Decálogo. </a:t>
            </a:r>
            <a:r>
              <a:rPr lang="es-CO" sz="2800" dirty="0" smtClean="0">
                <a:solidFill>
                  <a:srgbClr val="FF0000"/>
                </a:solidFill>
              </a:rPr>
              <a:t>Lea  </a:t>
            </a:r>
            <a:r>
              <a:rPr lang="es-CO" sz="2800" dirty="0">
                <a:solidFill>
                  <a:srgbClr val="FF0000"/>
                </a:solidFill>
              </a:rPr>
              <a:t>(</a:t>
            </a:r>
            <a:r>
              <a:rPr lang="es-CO" sz="2800" dirty="0" smtClean="0">
                <a:solidFill>
                  <a:srgbClr val="FF0000"/>
                </a:solidFill>
              </a:rPr>
              <a:t>Exo.21:1 y </a:t>
            </a:r>
            <a:r>
              <a:rPr lang="es-CO" sz="2800" dirty="0">
                <a:solidFill>
                  <a:srgbClr val="FF0000"/>
                </a:solidFill>
              </a:rPr>
              <a:t>PP </a:t>
            </a:r>
            <a:r>
              <a:rPr lang="es-CO" sz="2800" dirty="0" smtClean="0">
                <a:solidFill>
                  <a:srgbClr val="FF0000"/>
                </a:solidFill>
              </a:rPr>
              <a:t>379</a:t>
            </a:r>
            <a:endParaRPr lang="es-CO" sz="2800" dirty="0">
              <a:solidFill>
                <a:srgbClr val="FF0000"/>
              </a:solidFill>
            </a:endParaRPr>
          </a:p>
          <a:p>
            <a:pPr marL="0" indent="0" algn="ctr">
              <a:buNone/>
            </a:pPr>
            <a:endParaRPr lang="es-CO" sz="2000" dirty="0" smtClean="0">
              <a:solidFill>
                <a:srgbClr val="FF0000"/>
              </a:solidFill>
            </a:endParaRPr>
          </a:p>
        </p:txBody>
      </p:sp>
    </p:spTree>
    <p:extLst>
      <p:ext uri="{BB962C8B-B14F-4D97-AF65-F5344CB8AC3E}">
        <p14:creationId xmlns:p14="http://schemas.microsoft.com/office/powerpoint/2010/main" val="272355622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p:cTn id="2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4" dur="1000"/>
                                        <p:tgtEl>
                                          <p:spTgt spid="3">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barn(inVertical)">
                                      <p:cBhvr>
                                        <p:cTn id="29"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0"/>
            <a:ext cx="5266928" cy="4525963"/>
          </a:xfrm>
        </p:spPr>
        <p:txBody>
          <a:bodyPr/>
          <a:lstStyle/>
          <a:p>
            <a:pPr marL="0" indent="0" algn="ctr">
              <a:buNone/>
            </a:pPr>
            <a:r>
              <a:rPr lang="es-CO" dirty="0" smtClean="0"/>
              <a:t>Heb</a:t>
            </a:r>
            <a:r>
              <a:rPr lang="es-CO" dirty="0"/>
              <a:t>. jésed, palabra que designa una amplia gama de cualidades, tales como: “</a:t>
            </a:r>
            <a:r>
              <a:rPr lang="es-CO" u="sng" dirty="0"/>
              <a:t>bondad</a:t>
            </a:r>
            <a:r>
              <a:rPr lang="es-CO" dirty="0"/>
              <a:t>”, “</a:t>
            </a:r>
            <a:r>
              <a:rPr lang="es-CO" u="sng" dirty="0"/>
              <a:t>benevolencia</a:t>
            </a:r>
            <a:r>
              <a:rPr lang="es-CO" dirty="0"/>
              <a:t>”, “</a:t>
            </a:r>
            <a:r>
              <a:rPr lang="es-CO" u="sng" dirty="0"/>
              <a:t>favor cariñoso</a:t>
            </a:r>
            <a:r>
              <a:rPr lang="es-CO" dirty="0"/>
              <a:t>”, “</a:t>
            </a:r>
            <a:r>
              <a:rPr lang="es-CO" u="sng" dirty="0"/>
              <a:t>bondad misericordioso</a:t>
            </a:r>
            <a:r>
              <a:rPr lang="es-CO" dirty="0"/>
              <a:t>”, “</a:t>
            </a:r>
            <a:r>
              <a:rPr lang="es-CO" u="sng" dirty="0"/>
              <a:t>misericordia</a:t>
            </a:r>
            <a:r>
              <a:rPr lang="es-CO" dirty="0"/>
              <a:t>”.  </a:t>
            </a:r>
            <a:r>
              <a:rPr lang="es-CO" dirty="0" smtClean="0"/>
              <a:t>Lea </a:t>
            </a:r>
            <a:r>
              <a:rPr lang="es-CO" dirty="0">
                <a:solidFill>
                  <a:srgbClr val="FF0000"/>
                </a:solidFill>
              </a:rPr>
              <a:t>Luc.6:36; Mat.5:48.</a:t>
            </a:r>
          </a:p>
          <a:p>
            <a:endParaRPr lang="es-CO" dirty="0"/>
          </a:p>
        </p:txBody>
      </p:sp>
      <p:sp>
        <p:nvSpPr>
          <p:cNvPr id="4" name="3 Rectángulo"/>
          <p:cNvSpPr/>
          <p:nvPr/>
        </p:nvSpPr>
        <p:spPr>
          <a:xfrm>
            <a:off x="1763688" y="404664"/>
            <a:ext cx="5688632" cy="646331"/>
          </a:xfrm>
          <a:prstGeom prst="rect">
            <a:avLst/>
          </a:prstGeom>
        </p:spPr>
        <p:txBody>
          <a:bodyPr wrap="square">
            <a:spAutoFit/>
          </a:bodyPr>
          <a:lstStyle/>
          <a:p>
            <a:pPr algn="ctr"/>
            <a:r>
              <a:rPr lang="es-CO" sz="3600" dirty="0">
                <a:solidFill>
                  <a:srgbClr val="FF0000"/>
                </a:solidFill>
              </a:rPr>
              <a:t>2</a:t>
            </a:r>
            <a:r>
              <a:rPr lang="es-CO" sz="3600" dirty="0"/>
              <a:t>. </a:t>
            </a:r>
            <a:r>
              <a:rPr lang="es-CO" sz="3600" b="1" u="sng" dirty="0"/>
              <a:t>Amar  Misericordia</a:t>
            </a:r>
            <a:r>
              <a:rPr lang="es-CO" sz="3600" dirty="0"/>
              <a:t>. </a:t>
            </a:r>
            <a:endParaRPr lang="es-CO" sz="36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1628800"/>
            <a:ext cx="3096344"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0409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408712"/>
          </a:xfrm>
        </p:spPr>
        <p:txBody>
          <a:bodyPr>
            <a:normAutofit fontScale="62500" lnSpcReduction="20000"/>
          </a:bodyPr>
          <a:lstStyle/>
          <a:p>
            <a:pPr marL="0" indent="0" algn="ctr">
              <a:buNone/>
            </a:pPr>
            <a:r>
              <a:rPr lang="es-CO" sz="4500" b="1" dirty="0">
                <a:solidFill>
                  <a:srgbClr val="FF0000"/>
                </a:solidFill>
                <a:latin typeface="+mj-lt"/>
              </a:rPr>
              <a:t>3</a:t>
            </a:r>
            <a:r>
              <a:rPr lang="es-CO" sz="4500" b="1" dirty="0">
                <a:latin typeface="+mj-lt"/>
              </a:rPr>
              <a:t>. </a:t>
            </a:r>
            <a:r>
              <a:rPr lang="es-CO" sz="4500" b="1" u="sng" dirty="0">
                <a:latin typeface="+mj-lt"/>
              </a:rPr>
              <a:t>Y Humillarte ante tu Dios. </a:t>
            </a:r>
          </a:p>
          <a:p>
            <a:pPr marL="0" indent="0" algn="ctr">
              <a:buNone/>
            </a:pPr>
            <a:r>
              <a:rPr lang="es-CO" sz="3800" dirty="0">
                <a:latin typeface="+mj-lt"/>
              </a:rPr>
              <a:t>  ”Caminar humildemente”(</a:t>
            </a:r>
            <a:r>
              <a:rPr lang="es-CO" sz="3800" dirty="0" smtClean="0">
                <a:latin typeface="+mj-lt"/>
              </a:rPr>
              <a:t>Biblia de Jerusalén). </a:t>
            </a:r>
          </a:p>
          <a:p>
            <a:pPr marL="0" indent="0" algn="ctr">
              <a:buNone/>
            </a:pPr>
            <a:r>
              <a:rPr lang="es-CO" sz="3800" dirty="0" smtClean="0">
                <a:latin typeface="+mj-lt"/>
              </a:rPr>
              <a:t>Cuando </a:t>
            </a:r>
            <a:r>
              <a:rPr lang="es-CO" sz="3800" dirty="0">
                <a:latin typeface="+mj-lt"/>
              </a:rPr>
              <a:t>los hombres caminan con Dios, </a:t>
            </a:r>
            <a:r>
              <a:rPr lang="es-CO" sz="3800" dirty="0" smtClean="0">
                <a:latin typeface="+mj-lt"/>
              </a:rPr>
              <a:t>como lo hiso Enoc </a:t>
            </a:r>
            <a:r>
              <a:rPr lang="es-CO" sz="3800" dirty="0" smtClean="0">
                <a:solidFill>
                  <a:srgbClr val="FF0000"/>
                </a:solidFill>
                <a:latin typeface="+mj-lt"/>
              </a:rPr>
              <a:t>(Gen.5:22</a:t>
            </a:r>
            <a:r>
              <a:rPr lang="es-CO" sz="3800" dirty="0" smtClean="0">
                <a:latin typeface="+mj-lt"/>
              </a:rPr>
              <a:t>) y Noé </a:t>
            </a:r>
            <a:r>
              <a:rPr lang="es-CO" sz="3800" dirty="0" smtClean="0">
                <a:solidFill>
                  <a:srgbClr val="FF0000"/>
                </a:solidFill>
                <a:latin typeface="+mj-lt"/>
              </a:rPr>
              <a:t>(Gen.6:9</a:t>
            </a:r>
            <a:r>
              <a:rPr lang="es-CO" sz="3800" dirty="0">
                <a:latin typeface="+mj-lt"/>
              </a:rPr>
              <a:t>), ponen su vida en armonía con la voluntad divina</a:t>
            </a:r>
            <a:r>
              <a:rPr lang="es-CO" sz="3800" dirty="0" smtClean="0">
                <a:latin typeface="+mj-lt"/>
              </a:rPr>
              <a:t>. </a:t>
            </a:r>
          </a:p>
          <a:p>
            <a:pPr marL="0" indent="0" algn="ctr">
              <a:buNone/>
            </a:pPr>
            <a:r>
              <a:rPr lang="es-CO" sz="3800" b="1" dirty="0" smtClean="0">
                <a:solidFill>
                  <a:srgbClr val="0070C0"/>
                </a:solidFill>
                <a:latin typeface="+mj-lt"/>
              </a:rPr>
              <a:t>“Caminar humildemente”, implica, caminar con «circunspección”, (o sea con </a:t>
            </a:r>
            <a:r>
              <a:rPr lang="es-ES" sz="3800" b="1" dirty="0" smtClean="0">
                <a:solidFill>
                  <a:srgbClr val="0070C0"/>
                </a:solidFill>
              </a:rPr>
              <a:t>Seriedad</a:t>
            </a:r>
            <a:r>
              <a:rPr lang="es-ES" sz="3800" b="1" dirty="0">
                <a:solidFill>
                  <a:srgbClr val="0070C0"/>
                </a:solidFill>
              </a:rPr>
              <a:t>, prudencia y reserva en el modo de hablar o </a:t>
            </a:r>
            <a:r>
              <a:rPr lang="es-ES" sz="3800" b="1" dirty="0" smtClean="0">
                <a:solidFill>
                  <a:srgbClr val="0070C0"/>
                </a:solidFill>
              </a:rPr>
              <a:t>comportarse), caminar </a:t>
            </a:r>
            <a:r>
              <a:rPr lang="es-CO" sz="3800" b="1" dirty="0" smtClean="0">
                <a:solidFill>
                  <a:srgbClr val="0070C0"/>
                </a:solidFill>
                <a:latin typeface="+mj-lt"/>
              </a:rPr>
              <a:t>“con precaución”, caminar “cuidadosamente”. </a:t>
            </a:r>
          </a:p>
          <a:p>
            <a:pPr marL="0" indent="0" algn="ctr">
              <a:buNone/>
            </a:pPr>
            <a:r>
              <a:rPr lang="es-CO" sz="3800" dirty="0" smtClean="0">
                <a:latin typeface="+mj-lt"/>
              </a:rPr>
              <a:t> El </a:t>
            </a:r>
            <a:r>
              <a:rPr lang="es-CO" sz="3800" dirty="0">
                <a:latin typeface="+mj-lt"/>
              </a:rPr>
              <a:t>desarrollo de una íntima relación con Dios es el propósito de la verdadera religión: Las ceremonias externas sólo tienen valor si contribuyen a ese desarrollo. Pero debido a que con frecuencia es más fácil practicar un culto externo que cambiar las malas tendencias del corazón, los hombres siempre han estado más dispuestos al culto de ceremonias que al cultivo de las gracias del espíritu. Tal fue el caso de los escribas y fariseos a quienes reprochó Jesús. Eran muy minuciosos para calcular su diezmo, pero descuidaban “lo más importante de la ley</a:t>
            </a:r>
            <a:r>
              <a:rPr lang="es-CO" sz="3800" u="sng" dirty="0">
                <a:latin typeface="+mj-lt"/>
              </a:rPr>
              <a:t>: la justicia, la misericordia y la fe</a:t>
            </a:r>
            <a:r>
              <a:rPr lang="es-CO" sz="3800" dirty="0">
                <a:solidFill>
                  <a:srgbClr val="FF0000"/>
                </a:solidFill>
                <a:latin typeface="+mj-lt"/>
              </a:rPr>
              <a:t>” (</a:t>
            </a:r>
            <a:r>
              <a:rPr lang="es-CO" sz="3800" dirty="0" smtClean="0">
                <a:solidFill>
                  <a:srgbClr val="FF0000"/>
                </a:solidFill>
                <a:latin typeface="+mj-lt"/>
              </a:rPr>
              <a:t>Mat.23:23</a:t>
            </a:r>
            <a:r>
              <a:rPr lang="es-CO" sz="3800" dirty="0">
                <a:solidFill>
                  <a:srgbClr val="FF0000"/>
                </a:solidFill>
                <a:latin typeface="+mj-lt"/>
              </a:rPr>
              <a:t>). </a:t>
            </a:r>
            <a:r>
              <a:rPr lang="es-CO" dirty="0" smtClean="0">
                <a:latin typeface="+mj-lt"/>
              </a:rPr>
              <a:t> </a:t>
            </a:r>
            <a:endParaRPr lang="es-CO" dirty="0"/>
          </a:p>
        </p:txBody>
      </p:sp>
    </p:spTree>
    <p:extLst>
      <p:ext uri="{BB962C8B-B14F-4D97-AF65-F5344CB8AC3E}">
        <p14:creationId xmlns:p14="http://schemas.microsoft.com/office/powerpoint/2010/main" val="245551288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heel(1)">
                                      <p:cBhvr>
                                        <p:cTn id="10" dur="2000"/>
                                        <p:tgtEl>
                                          <p:spTgt spid="3">
                                            <p:txEl>
                                              <p:pRg st="2" end="2"/>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wheel(1)">
                                      <p:cBhvr>
                                        <p:cTn id="13" dur="20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wipe(down)">
                                      <p:cBhvr>
                                        <p:cTn id="1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82272" y="172777"/>
            <a:ext cx="5719485" cy="2680159"/>
          </a:xfrm>
        </p:spPr>
        <p:txBody>
          <a:bodyPr>
            <a:normAutofit fontScale="85000" lnSpcReduction="10000"/>
          </a:bodyPr>
          <a:lstStyle/>
          <a:p>
            <a:pPr marL="0" indent="0" algn="ctr">
              <a:buNone/>
            </a:pPr>
            <a:r>
              <a:rPr lang="es-CO" dirty="0"/>
              <a:t>”Hacer justicia, y amar misericordia” es proceder con rectitud y </a:t>
            </a:r>
            <a:r>
              <a:rPr lang="es-CO" dirty="0" smtClean="0"/>
              <a:t>bondad.</a:t>
            </a:r>
          </a:p>
          <a:p>
            <a:pPr marL="0" indent="0" algn="ctr">
              <a:buNone/>
            </a:pPr>
            <a:r>
              <a:rPr lang="es-CO" dirty="0" smtClean="0"/>
              <a:t> </a:t>
            </a:r>
            <a:r>
              <a:rPr lang="es-CO" dirty="0"/>
              <a:t>Estas virtudes afectan nuestra relación con nuestros prójimos y resumen el propósito de la segunda tabla del Decálogo </a:t>
            </a:r>
            <a:r>
              <a:rPr lang="es-CO" dirty="0">
                <a:solidFill>
                  <a:srgbClr val="FF0000"/>
                </a:solidFill>
              </a:rPr>
              <a:t>(ver Mat.22:39-40</a:t>
            </a:r>
            <a:r>
              <a:rPr lang="es-CO" dirty="0" smtClean="0">
                <a:solidFill>
                  <a:srgbClr val="FF0000"/>
                </a:solidFill>
              </a:rPr>
              <a:t>).</a:t>
            </a:r>
            <a:endParaRPr lang="es-CO" dirty="0">
              <a:solidFill>
                <a:srgbClr val="FF0000"/>
              </a:solidFill>
            </a:endParaRPr>
          </a:p>
        </p:txBody>
      </p:sp>
      <p:sp>
        <p:nvSpPr>
          <p:cNvPr id="4" name="3 Rectángulo"/>
          <p:cNvSpPr/>
          <p:nvPr/>
        </p:nvSpPr>
        <p:spPr>
          <a:xfrm>
            <a:off x="3686280" y="3048342"/>
            <a:ext cx="5423486" cy="3785652"/>
          </a:xfrm>
          <a:prstGeom prst="rect">
            <a:avLst/>
          </a:prstGeom>
        </p:spPr>
        <p:txBody>
          <a:bodyPr wrap="square">
            <a:spAutoFit/>
          </a:bodyPr>
          <a:lstStyle/>
          <a:p>
            <a:pPr algn="ctr"/>
            <a:r>
              <a:rPr lang="es-CO" dirty="0"/>
              <a:t> </a:t>
            </a:r>
            <a:r>
              <a:rPr lang="es-CO" sz="2400" dirty="0"/>
              <a:t>“Humillarte ante tu Dios” es vivir en armonía con los principios de la primera tabla del Decálogo </a:t>
            </a:r>
            <a:r>
              <a:rPr lang="es-CO" sz="2400" dirty="0" smtClean="0">
                <a:solidFill>
                  <a:srgbClr val="FF0000"/>
                </a:solidFill>
              </a:rPr>
              <a:t>(Mat.22:37-38</a:t>
            </a:r>
            <a:r>
              <a:rPr lang="es-CO" sz="2400" dirty="0">
                <a:solidFill>
                  <a:srgbClr val="FF0000"/>
                </a:solidFill>
              </a:rPr>
              <a:t>)</a:t>
            </a:r>
            <a:r>
              <a:rPr lang="es-CO" sz="2400" dirty="0"/>
              <a:t>. </a:t>
            </a:r>
            <a:r>
              <a:rPr lang="es-CO" sz="2400" dirty="0" smtClean="0"/>
              <a:t>Esto </a:t>
            </a:r>
            <a:r>
              <a:rPr lang="es-CO" sz="2400" dirty="0"/>
              <a:t>atañe a nuestra relación con Dios. </a:t>
            </a:r>
            <a:endParaRPr lang="es-CO" sz="2400" dirty="0" smtClean="0"/>
          </a:p>
          <a:p>
            <a:pPr algn="ctr"/>
            <a:endParaRPr lang="es-CO" sz="2400" dirty="0" smtClean="0"/>
          </a:p>
          <a:p>
            <a:pPr algn="ctr"/>
            <a:r>
              <a:rPr lang="es-CO" sz="2400" dirty="0" smtClean="0"/>
              <a:t>El </a:t>
            </a:r>
            <a:r>
              <a:rPr lang="es-CO" sz="2400" dirty="0"/>
              <a:t>amor expresado en acción respecto a Dios y a nuestros prójimos es “bueno”. Es todo lo que Dios requiere pues “el cumplimiento de la ley es el amor” </a:t>
            </a:r>
            <a:r>
              <a:rPr lang="es-CO" sz="2400" dirty="0">
                <a:solidFill>
                  <a:srgbClr val="FF0000"/>
                </a:solidFill>
              </a:rPr>
              <a:t>(</a:t>
            </a:r>
            <a:r>
              <a:rPr lang="es-CO" sz="2400" dirty="0" smtClean="0">
                <a:solidFill>
                  <a:srgbClr val="FF0000"/>
                </a:solidFill>
              </a:rPr>
              <a:t>Rom.13:10</a:t>
            </a:r>
            <a:r>
              <a:rPr lang="es-CO" sz="2400" dirty="0">
                <a:solidFill>
                  <a:srgbClr val="FF0000"/>
                </a:solidFill>
              </a:rPr>
              <a:t>). </a:t>
            </a:r>
            <a:endParaRPr lang="es-CO"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1758" y="28848"/>
            <a:ext cx="2857624"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Flecha derecha"/>
          <p:cNvSpPr/>
          <p:nvPr/>
        </p:nvSpPr>
        <p:spPr>
          <a:xfrm rot="20557876">
            <a:off x="5579162" y="1367212"/>
            <a:ext cx="2378163" cy="356885"/>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3356992"/>
            <a:ext cx="2859087"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Flecha izquierda"/>
          <p:cNvSpPr/>
          <p:nvPr/>
        </p:nvSpPr>
        <p:spPr>
          <a:xfrm rot="423106">
            <a:off x="1557929" y="4133755"/>
            <a:ext cx="2267351" cy="24681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199797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randombar(horizontal)">
                                      <p:cBhvr>
                                        <p:cTn id="15" dur="500"/>
                                        <p:tgtEl>
                                          <p:spTgt spid="1026"/>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randombar(horizontal)">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style.rotation</p:attrName>
                                        </p:attrNameLst>
                                      </p:cBhvr>
                                      <p:tavLst>
                                        <p:tav tm="0">
                                          <p:val>
                                            <p:fltVal val="90"/>
                                          </p:val>
                                        </p:tav>
                                        <p:tav tm="100000">
                                          <p:val>
                                            <p:fltVal val="0"/>
                                          </p:val>
                                        </p:tav>
                                      </p:tavLst>
                                    </p:anim>
                                    <p:animEffect transition="in" filter="fade">
                                      <p:cBhvr>
                                        <p:cTn id="26" dur="1000"/>
                                        <p:tgtEl>
                                          <p:spTgt spid="4"/>
                                        </p:tgtEl>
                                      </p:cBhvr>
                                    </p:animEffect>
                                  </p:childTnLst>
                                </p:cTn>
                              </p:par>
                              <p:par>
                                <p:cTn id="27" presetID="31" presetClass="entr" presetSubtype="0" fill="hold" nodeType="withEffect">
                                  <p:stCondLst>
                                    <p:cond delay="0"/>
                                  </p:stCondLst>
                                  <p:childTnLst>
                                    <p:set>
                                      <p:cBhvr>
                                        <p:cTn id="28" dur="1" fill="hold">
                                          <p:stCondLst>
                                            <p:cond delay="0"/>
                                          </p:stCondLst>
                                        </p:cTn>
                                        <p:tgtEl>
                                          <p:spTgt spid="1027"/>
                                        </p:tgtEl>
                                        <p:attrNameLst>
                                          <p:attrName>style.visibility</p:attrName>
                                        </p:attrNameLst>
                                      </p:cBhvr>
                                      <p:to>
                                        <p:strVal val="visible"/>
                                      </p:to>
                                    </p:set>
                                    <p:anim calcmode="lin" valueType="num">
                                      <p:cBhvr>
                                        <p:cTn id="29" dur="1000" fill="hold"/>
                                        <p:tgtEl>
                                          <p:spTgt spid="1027"/>
                                        </p:tgtEl>
                                        <p:attrNameLst>
                                          <p:attrName>ppt_w</p:attrName>
                                        </p:attrNameLst>
                                      </p:cBhvr>
                                      <p:tavLst>
                                        <p:tav tm="0">
                                          <p:val>
                                            <p:fltVal val="0"/>
                                          </p:val>
                                        </p:tav>
                                        <p:tav tm="100000">
                                          <p:val>
                                            <p:strVal val="#ppt_w"/>
                                          </p:val>
                                        </p:tav>
                                      </p:tavLst>
                                    </p:anim>
                                    <p:anim calcmode="lin" valueType="num">
                                      <p:cBhvr>
                                        <p:cTn id="30" dur="1000" fill="hold"/>
                                        <p:tgtEl>
                                          <p:spTgt spid="1027"/>
                                        </p:tgtEl>
                                        <p:attrNameLst>
                                          <p:attrName>ppt_h</p:attrName>
                                        </p:attrNameLst>
                                      </p:cBhvr>
                                      <p:tavLst>
                                        <p:tav tm="0">
                                          <p:val>
                                            <p:fltVal val="0"/>
                                          </p:val>
                                        </p:tav>
                                        <p:tav tm="100000">
                                          <p:val>
                                            <p:strVal val="#ppt_h"/>
                                          </p:val>
                                        </p:tav>
                                      </p:tavLst>
                                    </p:anim>
                                    <p:anim calcmode="lin" valueType="num">
                                      <p:cBhvr>
                                        <p:cTn id="31" dur="1000" fill="hold"/>
                                        <p:tgtEl>
                                          <p:spTgt spid="1027"/>
                                        </p:tgtEl>
                                        <p:attrNameLst>
                                          <p:attrName>style.rotation</p:attrName>
                                        </p:attrNameLst>
                                      </p:cBhvr>
                                      <p:tavLst>
                                        <p:tav tm="0">
                                          <p:val>
                                            <p:fltVal val="90"/>
                                          </p:val>
                                        </p:tav>
                                        <p:tav tm="100000">
                                          <p:val>
                                            <p:fltVal val="0"/>
                                          </p:val>
                                        </p:tav>
                                      </p:tavLst>
                                    </p:anim>
                                    <p:animEffect transition="in" filter="fade">
                                      <p:cBhvr>
                                        <p:cTn id="32" dur="1000"/>
                                        <p:tgtEl>
                                          <p:spTgt spid="1027"/>
                                        </p:tgtEl>
                                      </p:cBhvr>
                                    </p:animEffect>
                                  </p:childTnLst>
                                </p:cTn>
                              </p:par>
                              <p:par>
                                <p:cTn id="33" presetID="31" presetClass="entr" presetSubtype="0"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1000" fill="hold"/>
                                        <p:tgtEl>
                                          <p:spTgt spid="6"/>
                                        </p:tgtEl>
                                        <p:attrNameLst>
                                          <p:attrName>ppt_w</p:attrName>
                                        </p:attrNameLst>
                                      </p:cBhvr>
                                      <p:tavLst>
                                        <p:tav tm="0">
                                          <p:val>
                                            <p:fltVal val="0"/>
                                          </p:val>
                                        </p:tav>
                                        <p:tav tm="100000">
                                          <p:val>
                                            <p:strVal val="#ppt_w"/>
                                          </p:val>
                                        </p:tav>
                                      </p:tavLst>
                                    </p:anim>
                                    <p:anim calcmode="lin" valueType="num">
                                      <p:cBhvr>
                                        <p:cTn id="36" dur="1000" fill="hold"/>
                                        <p:tgtEl>
                                          <p:spTgt spid="6"/>
                                        </p:tgtEl>
                                        <p:attrNameLst>
                                          <p:attrName>ppt_h</p:attrName>
                                        </p:attrNameLst>
                                      </p:cBhvr>
                                      <p:tavLst>
                                        <p:tav tm="0">
                                          <p:val>
                                            <p:fltVal val="0"/>
                                          </p:val>
                                        </p:tav>
                                        <p:tav tm="100000">
                                          <p:val>
                                            <p:strVal val="#ppt_h"/>
                                          </p:val>
                                        </p:tav>
                                      </p:tavLst>
                                    </p:anim>
                                    <p:anim calcmode="lin" valueType="num">
                                      <p:cBhvr>
                                        <p:cTn id="37" dur="1000" fill="hold"/>
                                        <p:tgtEl>
                                          <p:spTgt spid="6"/>
                                        </p:tgtEl>
                                        <p:attrNameLst>
                                          <p:attrName>style.rotation</p:attrName>
                                        </p:attrNameLst>
                                      </p:cBhvr>
                                      <p:tavLst>
                                        <p:tav tm="0">
                                          <p:val>
                                            <p:fltVal val="90"/>
                                          </p:val>
                                        </p:tav>
                                        <p:tav tm="100000">
                                          <p:val>
                                            <p:fltVal val="0"/>
                                          </p:val>
                                        </p:tav>
                                      </p:tavLst>
                                    </p:anim>
                                    <p:animEffect transition="in" filter="fade">
                                      <p:cBhvr>
                                        <p:cTn id="3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12968" cy="6480720"/>
          </a:xfrm>
        </p:spPr>
        <p:txBody>
          <a:bodyPr>
            <a:normAutofit fontScale="70000" lnSpcReduction="20000"/>
          </a:bodyPr>
          <a:lstStyle/>
          <a:p>
            <a:pPr marL="0" indent="0" algn="ctr">
              <a:buNone/>
            </a:pPr>
            <a:r>
              <a:rPr lang="es-CO" b="1" u="sng" dirty="0">
                <a:solidFill>
                  <a:srgbClr val="FF0000"/>
                </a:solidFill>
              </a:rPr>
              <a:t>1JUAN.3:1</a:t>
            </a:r>
            <a:r>
              <a:rPr lang="es-CO" u="sng" dirty="0">
                <a:solidFill>
                  <a:srgbClr val="FF0000"/>
                </a:solidFill>
              </a:rPr>
              <a:t>.</a:t>
            </a:r>
          </a:p>
          <a:p>
            <a:pPr marL="0" indent="0" algn="ctr">
              <a:buNone/>
            </a:pPr>
            <a:r>
              <a:rPr lang="es-CO" dirty="0" smtClean="0"/>
              <a:t>«</a:t>
            </a:r>
            <a:r>
              <a:rPr lang="es-CO" sz="2800" dirty="0" smtClean="0">
                <a:latin typeface="Agency FB" pitchFamily="34" charset="0"/>
              </a:rPr>
              <a:t>Mirad </a:t>
            </a:r>
            <a:r>
              <a:rPr lang="es-CO" sz="2800" dirty="0">
                <a:latin typeface="Agency FB" pitchFamily="34" charset="0"/>
              </a:rPr>
              <a:t>cuál amor nos ha dado el Padre, para que seamos llamados hijos de Dios; por esto el mundo no nos conoce, porque no le conoció a </a:t>
            </a:r>
            <a:r>
              <a:rPr lang="es-CO" sz="2800" dirty="0" smtClean="0">
                <a:latin typeface="Agency FB" pitchFamily="34" charset="0"/>
              </a:rPr>
              <a:t>él</a:t>
            </a:r>
            <a:r>
              <a:rPr lang="es-CO" dirty="0" smtClean="0"/>
              <a:t>»</a:t>
            </a:r>
          </a:p>
          <a:p>
            <a:pPr marL="0" indent="0" algn="ctr">
              <a:buNone/>
            </a:pPr>
            <a:endParaRPr lang="es-CO" dirty="0" smtClean="0"/>
          </a:p>
          <a:p>
            <a:pPr marL="0" indent="0" algn="ctr">
              <a:buNone/>
            </a:pPr>
            <a:r>
              <a:rPr lang="es-CO" dirty="0" smtClean="0"/>
              <a:t>Si </a:t>
            </a:r>
            <a:r>
              <a:rPr lang="es-CO" dirty="0"/>
              <a:t>ponemos en practica estos </a:t>
            </a:r>
            <a:r>
              <a:rPr lang="es-CO" dirty="0" smtClean="0"/>
              <a:t>tres requisitos </a:t>
            </a:r>
            <a:r>
              <a:rPr lang="es-CO" dirty="0"/>
              <a:t>de Dios, </a:t>
            </a:r>
            <a:r>
              <a:rPr lang="es-CO" dirty="0" smtClean="0"/>
              <a:t>«</a:t>
            </a:r>
            <a:r>
              <a:rPr lang="es-CO" dirty="0" smtClean="0">
                <a:latin typeface="Agency FB" pitchFamily="34" charset="0"/>
              </a:rPr>
              <a:t>hacer </a:t>
            </a:r>
            <a:r>
              <a:rPr lang="es-CO" dirty="0">
                <a:latin typeface="Agency FB" pitchFamily="34" charset="0"/>
              </a:rPr>
              <a:t>justicia, </a:t>
            </a:r>
            <a:r>
              <a:rPr lang="es-CO" dirty="0" smtClean="0">
                <a:latin typeface="Agency FB" pitchFamily="34" charset="0"/>
              </a:rPr>
              <a:t>amar </a:t>
            </a:r>
            <a:r>
              <a:rPr lang="es-CO" dirty="0">
                <a:latin typeface="Agency FB" pitchFamily="34" charset="0"/>
              </a:rPr>
              <a:t>misericordia, y humillarte ante tu Dios</a:t>
            </a:r>
            <a:r>
              <a:rPr lang="es-CO" dirty="0" smtClean="0">
                <a:latin typeface="Agency FB" pitchFamily="34" charset="0"/>
              </a:rPr>
              <a:t>», </a:t>
            </a:r>
          </a:p>
          <a:p>
            <a:pPr marL="0" indent="0" algn="ctr">
              <a:buNone/>
            </a:pPr>
            <a:r>
              <a:rPr lang="es-CO" dirty="0" smtClean="0">
                <a:latin typeface="+mj-lt"/>
              </a:rPr>
              <a:t>que están incluidos en los cinco anteriores</a:t>
            </a:r>
            <a:endParaRPr lang="es-CO" dirty="0">
              <a:latin typeface="+mj-lt"/>
            </a:endParaRPr>
          </a:p>
          <a:p>
            <a:pPr marL="0" indent="0" algn="ctr">
              <a:buNone/>
            </a:pPr>
            <a:r>
              <a:rPr lang="es-CO" b="1" dirty="0" smtClean="0">
                <a:solidFill>
                  <a:srgbClr val="FF0000"/>
                </a:solidFill>
              </a:rPr>
              <a:t>1.Que </a:t>
            </a:r>
            <a:r>
              <a:rPr lang="es-CO" b="1" dirty="0">
                <a:solidFill>
                  <a:srgbClr val="FF0000"/>
                </a:solidFill>
              </a:rPr>
              <a:t>temas a Jehová tu Dios </a:t>
            </a:r>
          </a:p>
          <a:p>
            <a:pPr marL="0" indent="0" algn="ctr">
              <a:buNone/>
            </a:pPr>
            <a:r>
              <a:rPr lang="es-CO" b="1" dirty="0">
                <a:solidFill>
                  <a:srgbClr val="00B050"/>
                </a:solidFill>
              </a:rPr>
              <a:t>2.Que andes en todos sus caminos</a:t>
            </a:r>
          </a:p>
          <a:p>
            <a:pPr marL="0" indent="0" algn="ctr">
              <a:buNone/>
            </a:pPr>
            <a:r>
              <a:rPr lang="es-CO" b="1" dirty="0">
                <a:solidFill>
                  <a:srgbClr val="002060"/>
                </a:solidFill>
              </a:rPr>
              <a:t>3.Que lo ames con todo tu corazón</a:t>
            </a:r>
          </a:p>
          <a:p>
            <a:pPr marL="0" indent="0" algn="ctr">
              <a:buNone/>
            </a:pPr>
            <a:r>
              <a:rPr lang="es-CO" b="1" dirty="0">
                <a:solidFill>
                  <a:srgbClr val="7030A0"/>
                </a:solidFill>
              </a:rPr>
              <a:t>4.Que sirvas a Dios con todo tu corazó</a:t>
            </a:r>
            <a:r>
              <a:rPr lang="es-CO" dirty="0">
                <a:solidFill>
                  <a:srgbClr val="FF0000"/>
                </a:solidFill>
              </a:rPr>
              <a:t>n </a:t>
            </a:r>
          </a:p>
          <a:p>
            <a:pPr marL="0" indent="0" algn="ctr">
              <a:buNone/>
            </a:pPr>
            <a:r>
              <a:rPr lang="es-CO" b="1" dirty="0">
                <a:solidFill>
                  <a:srgbClr val="C00000"/>
                </a:solidFill>
              </a:rPr>
              <a:t>5.Que guardes sus mandamientos y estatutos </a:t>
            </a:r>
            <a:endParaRPr lang="es-CO" b="1" dirty="0" smtClean="0">
              <a:solidFill>
                <a:srgbClr val="C00000"/>
              </a:solidFill>
            </a:endParaRPr>
          </a:p>
          <a:p>
            <a:pPr marL="0" indent="0" algn="ctr">
              <a:buNone/>
            </a:pPr>
            <a:r>
              <a:rPr lang="es-CO" smtClean="0"/>
              <a:t>Entonces Él </a:t>
            </a:r>
            <a:r>
              <a:rPr lang="es-CO" dirty="0"/>
              <a:t>hará lo que dice Sal.37:6.</a:t>
            </a:r>
          </a:p>
          <a:p>
            <a:pPr marL="0" indent="0" algn="ctr">
              <a:buNone/>
            </a:pPr>
            <a:r>
              <a:rPr lang="es-CO" sz="4000" b="1" dirty="0" smtClean="0">
                <a:latin typeface="Agency FB" pitchFamily="34" charset="0"/>
              </a:rPr>
              <a:t>«Exhibirá </a:t>
            </a:r>
            <a:r>
              <a:rPr lang="es-CO" sz="4000" b="1" dirty="0">
                <a:latin typeface="Agency FB" pitchFamily="34" charset="0"/>
              </a:rPr>
              <a:t>tu justicia como la luz, </a:t>
            </a:r>
          </a:p>
          <a:p>
            <a:pPr marL="0" indent="0" algn="ctr">
              <a:buNone/>
            </a:pPr>
            <a:r>
              <a:rPr lang="es-CO" sz="4000" b="1" dirty="0">
                <a:latin typeface="Agency FB" pitchFamily="34" charset="0"/>
              </a:rPr>
              <a:t> Y tu derecho como el </a:t>
            </a:r>
            <a:r>
              <a:rPr lang="es-CO" sz="4000" b="1" dirty="0" smtClean="0">
                <a:latin typeface="Agency FB" pitchFamily="34" charset="0"/>
              </a:rPr>
              <a:t>mediodía». </a:t>
            </a:r>
          </a:p>
          <a:p>
            <a:pPr marL="0" indent="0" algn="ctr">
              <a:buNone/>
            </a:pPr>
            <a:endParaRPr lang="es-CO" sz="4000" dirty="0" smtClean="0">
              <a:solidFill>
                <a:srgbClr val="FF0000"/>
              </a:solidFill>
              <a:latin typeface="Bauhaus 93" pitchFamily="82" charset="0"/>
            </a:endParaRPr>
          </a:p>
          <a:p>
            <a:pPr marL="0" indent="0" algn="ctr">
              <a:buNone/>
            </a:pPr>
            <a:r>
              <a:rPr lang="es-CO" sz="4600" b="1" dirty="0" smtClean="0">
                <a:solidFill>
                  <a:srgbClr val="FF0000"/>
                </a:solidFill>
                <a:latin typeface="Agency FB" pitchFamily="34" charset="0"/>
              </a:rPr>
              <a:t>Mi deseo y oración es que Dios te bendiga ricamente, si te propones con Su ayuda hacer cada día Su voluntad. Amen. </a:t>
            </a:r>
            <a:endParaRPr lang="es-CO" sz="4600" b="1" dirty="0">
              <a:latin typeface="Agency FB" pitchFamily="34" charset="0"/>
            </a:endParaRPr>
          </a:p>
          <a:p>
            <a:endParaRPr lang="es-CO" dirty="0"/>
          </a:p>
        </p:txBody>
      </p:sp>
    </p:spTree>
    <p:extLst>
      <p:ext uri="{BB962C8B-B14F-4D97-AF65-F5344CB8AC3E}">
        <p14:creationId xmlns:p14="http://schemas.microsoft.com/office/powerpoint/2010/main" val="31345254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p:cTn id="1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5" end="5"/>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p:cTn id="25"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6" end="6"/>
                                            </p:txEl>
                                          </p:spTgt>
                                        </p:tgtEl>
                                      </p:cBhvr>
                                    </p:animEffect>
                                  </p:childTnLst>
                                </p:cTn>
                              </p:par>
                              <p:par>
                                <p:cTn id="29" presetID="31" presetClass="entr" presetSubtype="0"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p:cTn id="31"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7" end="7"/>
                                            </p:txEl>
                                          </p:spTgt>
                                        </p:tgtEl>
                                      </p:cBhvr>
                                    </p:animEffect>
                                  </p:childTnLst>
                                </p:cTn>
                              </p:par>
                              <p:par>
                                <p:cTn id="35" presetID="31" presetClass="entr" presetSubtype="0" fill="hold"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 calcmode="lin" valueType="num">
                                      <p:cBhvr>
                                        <p:cTn id="37"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38"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39"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40" dur="1000"/>
                                        <p:tgtEl>
                                          <p:spTgt spid="3">
                                            <p:txEl>
                                              <p:pRg st="8" end="8"/>
                                            </p:txEl>
                                          </p:spTgt>
                                        </p:tgtEl>
                                      </p:cBhvr>
                                    </p:animEffect>
                                  </p:childTnLst>
                                </p:cTn>
                              </p:par>
                              <p:par>
                                <p:cTn id="41" presetID="31" presetClass="entr" presetSubtype="0" fill="hold" nodeType="with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 calcmode="lin" valueType="num">
                                      <p:cBhvr>
                                        <p:cTn id="43"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44"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45"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46" dur="1000"/>
                                        <p:tgtEl>
                                          <p:spTgt spid="3">
                                            <p:txEl>
                                              <p:pRg st="9" end="9"/>
                                            </p:txEl>
                                          </p:spTgt>
                                        </p:tgtEl>
                                      </p:cBhvr>
                                    </p:animEffect>
                                  </p:childTnLst>
                                </p:cTn>
                              </p:par>
                              <p:par>
                                <p:cTn id="47" presetID="31" presetClass="entr" presetSubtype="0" fill="hold" nodeType="withEffect">
                                  <p:stCondLst>
                                    <p:cond delay="0"/>
                                  </p:stCondLst>
                                  <p:childTnLst>
                                    <p:set>
                                      <p:cBhvr>
                                        <p:cTn id="48" dur="1" fill="hold">
                                          <p:stCondLst>
                                            <p:cond delay="0"/>
                                          </p:stCondLst>
                                        </p:cTn>
                                        <p:tgtEl>
                                          <p:spTgt spid="3">
                                            <p:txEl>
                                              <p:pRg st="10" end="10"/>
                                            </p:txEl>
                                          </p:spTgt>
                                        </p:tgtEl>
                                        <p:attrNameLst>
                                          <p:attrName>style.visibility</p:attrName>
                                        </p:attrNameLst>
                                      </p:cBhvr>
                                      <p:to>
                                        <p:strVal val="visible"/>
                                      </p:to>
                                    </p:set>
                                    <p:anim calcmode="lin" valueType="num">
                                      <p:cBhvr>
                                        <p:cTn id="49"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50"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51"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52" dur="1000"/>
                                        <p:tgtEl>
                                          <p:spTgt spid="3">
                                            <p:txEl>
                                              <p:pRg st="10" end="10"/>
                                            </p:txEl>
                                          </p:spTgt>
                                        </p:tgtEl>
                                      </p:cBhvr>
                                    </p:animEffect>
                                  </p:childTnLst>
                                </p:cTn>
                              </p:par>
                              <p:par>
                                <p:cTn id="53" presetID="31" presetClass="entr" presetSubtype="0" fill="hold" nodeType="with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anim calcmode="lin" valueType="num">
                                      <p:cBhvr>
                                        <p:cTn id="55" dur="1000" fill="hold"/>
                                        <p:tgtEl>
                                          <p:spTgt spid="3">
                                            <p:txEl>
                                              <p:pRg st="11" end="11"/>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11" end="11"/>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11" end="11"/>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11" end="11"/>
                                            </p:txEl>
                                          </p:spTgt>
                                        </p:tgtEl>
                                      </p:cBhvr>
                                    </p:animEffect>
                                  </p:childTnLst>
                                </p:cTn>
                              </p:par>
                              <p:par>
                                <p:cTn id="59" presetID="31" presetClass="entr" presetSubtype="0" fill="hold" nodeType="withEffect">
                                  <p:stCondLst>
                                    <p:cond delay="0"/>
                                  </p:stCondLst>
                                  <p:childTnLst>
                                    <p:set>
                                      <p:cBhvr>
                                        <p:cTn id="60" dur="1" fill="hold">
                                          <p:stCondLst>
                                            <p:cond delay="0"/>
                                          </p:stCondLst>
                                        </p:cTn>
                                        <p:tgtEl>
                                          <p:spTgt spid="3">
                                            <p:txEl>
                                              <p:pRg st="12" end="12"/>
                                            </p:txEl>
                                          </p:spTgt>
                                        </p:tgtEl>
                                        <p:attrNameLst>
                                          <p:attrName>style.visibility</p:attrName>
                                        </p:attrNameLst>
                                      </p:cBhvr>
                                      <p:to>
                                        <p:strVal val="visible"/>
                                      </p:to>
                                    </p:set>
                                    <p:anim calcmode="lin" valueType="num">
                                      <p:cBhvr>
                                        <p:cTn id="61" dur="10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62" dur="1000" fill="hold"/>
                                        <p:tgtEl>
                                          <p:spTgt spid="3">
                                            <p:txEl>
                                              <p:pRg st="12" end="12"/>
                                            </p:txEl>
                                          </p:spTgt>
                                        </p:tgtEl>
                                        <p:attrNameLst>
                                          <p:attrName>ppt_h</p:attrName>
                                        </p:attrNameLst>
                                      </p:cBhvr>
                                      <p:tavLst>
                                        <p:tav tm="0">
                                          <p:val>
                                            <p:fltVal val="0"/>
                                          </p:val>
                                        </p:tav>
                                        <p:tav tm="100000">
                                          <p:val>
                                            <p:strVal val="#ppt_h"/>
                                          </p:val>
                                        </p:tav>
                                      </p:tavLst>
                                    </p:anim>
                                    <p:anim calcmode="lin" valueType="num">
                                      <p:cBhvr>
                                        <p:cTn id="63" dur="1000" fill="hold"/>
                                        <p:tgtEl>
                                          <p:spTgt spid="3">
                                            <p:txEl>
                                              <p:pRg st="12" end="12"/>
                                            </p:txEl>
                                          </p:spTgt>
                                        </p:tgtEl>
                                        <p:attrNameLst>
                                          <p:attrName>style.rotation</p:attrName>
                                        </p:attrNameLst>
                                      </p:cBhvr>
                                      <p:tavLst>
                                        <p:tav tm="0">
                                          <p:val>
                                            <p:fltVal val="90"/>
                                          </p:val>
                                        </p:tav>
                                        <p:tav tm="100000">
                                          <p:val>
                                            <p:fltVal val="0"/>
                                          </p:val>
                                        </p:tav>
                                      </p:tavLst>
                                    </p:anim>
                                    <p:animEffect transition="in" filter="fade">
                                      <p:cBhvr>
                                        <p:cTn id="64" dur="1000"/>
                                        <p:tgtEl>
                                          <p:spTgt spid="3">
                                            <p:txEl>
                                              <p:pRg st="12" end="12"/>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26" presetClass="entr" presetSubtype="0" fill="hold" nodeType="clickEffect">
                                  <p:stCondLst>
                                    <p:cond delay="0"/>
                                  </p:stCondLst>
                                  <p:childTnLst>
                                    <p:set>
                                      <p:cBhvr>
                                        <p:cTn id="68" dur="1" fill="hold">
                                          <p:stCondLst>
                                            <p:cond delay="0"/>
                                          </p:stCondLst>
                                        </p:cTn>
                                        <p:tgtEl>
                                          <p:spTgt spid="3">
                                            <p:txEl>
                                              <p:pRg st="14" end="14"/>
                                            </p:txEl>
                                          </p:spTgt>
                                        </p:tgtEl>
                                        <p:attrNameLst>
                                          <p:attrName>style.visibility</p:attrName>
                                        </p:attrNameLst>
                                      </p:cBhvr>
                                      <p:to>
                                        <p:strVal val="visible"/>
                                      </p:to>
                                    </p:set>
                                    <p:animEffect transition="in" filter="wipe(down)">
                                      <p:cBhvr>
                                        <p:cTn id="69" dur="580">
                                          <p:stCondLst>
                                            <p:cond delay="0"/>
                                          </p:stCondLst>
                                        </p:cTn>
                                        <p:tgtEl>
                                          <p:spTgt spid="3">
                                            <p:txEl>
                                              <p:pRg st="14" end="14"/>
                                            </p:txEl>
                                          </p:spTgt>
                                        </p:tgtEl>
                                      </p:cBhvr>
                                    </p:animEffect>
                                    <p:anim calcmode="lin" valueType="num">
                                      <p:cBhvr>
                                        <p:cTn id="70" dur="1822" tmFilter="0,0; 0.14,0.36; 0.43,0.73; 0.71,0.91; 1.0,1.0">
                                          <p:stCondLst>
                                            <p:cond delay="0"/>
                                          </p:stCondLst>
                                        </p:cTn>
                                        <p:tgtEl>
                                          <p:spTgt spid="3">
                                            <p:txEl>
                                              <p:pRg st="14" end="14"/>
                                            </p:txEl>
                                          </p:spTgt>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3">
                                            <p:txEl>
                                              <p:pRg st="14" end="14"/>
                                            </p:txEl>
                                          </p:spTgt>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3">
                                            <p:txEl>
                                              <p:pRg st="14" end="14"/>
                                            </p:txEl>
                                          </p:spTgt>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3">
                                            <p:txEl>
                                              <p:pRg st="14" end="14"/>
                                            </p:txEl>
                                          </p:spTgt>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3">
                                            <p:txEl>
                                              <p:pRg st="14" end="14"/>
                                            </p:txEl>
                                          </p:spTgt>
                                        </p:tgtEl>
                                        <p:attrNameLst>
                                          <p:attrName>ppt_y</p:attrName>
                                        </p:attrNameLst>
                                      </p:cBhvr>
                                      <p:tavLst>
                                        <p:tav tm="0" fmla="#ppt_y-sin(pi*$)/81">
                                          <p:val>
                                            <p:fltVal val="0"/>
                                          </p:val>
                                        </p:tav>
                                        <p:tav tm="100000">
                                          <p:val>
                                            <p:fltVal val="1"/>
                                          </p:val>
                                        </p:tav>
                                      </p:tavLst>
                                    </p:anim>
                                    <p:animScale>
                                      <p:cBhvr>
                                        <p:cTn id="75" dur="26">
                                          <p:stCondLst>
                                            <p:cond delay="650"/>
                                          </p:stCondLst>
                                        </p:cTn>
                                        <p:tgtEl>
                                          <p:spTgt spid="3">
                                            <p:txEl>
                                              <p:pRg st="14" end="14"/>
                                            </p:txEl>
                                          </p:spTgt>
                                        </p:tgtEl>
                                      </p:cBhvr>
                                      <p:to x="100000" y="60000"/>
                                    </p:animScale>
                                    <p:animScale>
                                      <p:cBhvr>
                                        <p:cTn id="76" dur="166" decel="50000">
                                          <p:stCondLst>
                                            <p:cond delay="676"/>
                                          </p:stCondLst>
                                        </p:cTn>
                                        <p:tgtEl>
                                          <p:spTgt spid="3">
                                            <p:txEl>
                                              <p:pRg st="14" end="14"/>
                                            </p:txEl>
                                          </p:spTgt>
                                        </p:tgtEl>
                                      </p:cBhvr>
                                      <p:to x="100000" y="100000"/>
                                    </p:animScale>
                                    <p:animScale>
                                      <p:cBhvr>
                                        <p:cTn id="77" dur="26">
                                          <p:stCondLst>
                                            <p:cond delay="1312"/>
                                          </p:stCondLst>
                                        </p:cTn>
                                        <p:tgtEl>
                                          <p:spTgt spid="3">
                                            <p:txEl>
                                              <p:pRg st="14" end="14"/>
                                            </p:txEl>
                                          </p:spTgt>
                                        </p:tgtEl>
                                      </p:cBhvr>
                                      <p:to x="100000" y="80000"/>
                                    </p:animScale>
                                    <p:animScale>
                                      <p:cBhvr>
                                        <p:cTn id="78" dur="166" decel="50000">
                                          <p:stCondLst>
                                            <p:cond delay="1338"/>
                                          </p:stCondLst>
                                        </p:cTn>
                                        <p:tgtEl>
                                          <p:spTgt spid="3">
                                            <p:txEl>
                                              <p:pRg st="14" end="14"/>
                                            </p:txEl>
                                          </p:spTgt>
                                        </p:tgtEl>
                                      </p:cBhvr>
                                      <p:to x="100000" y="100000"/>
                                    </p:animScale>
                                    <p:animScale>
                                      <p:cBhvr>
                                        <p:cTn id="79" dur="26">
                                          <p:stCondLst>
                                            <p:cond delay="1642"/>
                                          </p:stCondLst>
                                        </p:cTn>
                                        <p:tgtEl>
                                          <p:spTgt spid="3">
                                            <p:txEl>
                                              <p:pRg st="14" end="14"/>
                                            </p:txEl>
                                          </p:spTgt>
                                        </p:tgtEl>
                                      </p:cBhvr>
                                      <p:to x="100000" y="90000"/>
                                    </p:animScale>
                                    <p:animScale>
                                      <p:cBhvr>
                                        <p:cTn id="80" dur="166" decel="50000">
                                          <p:stCondLst>
                                            <p:cond delay="1668"/>
                                          </p:stCondLst>
                                        </p:cTn>
                                        <p:tgtEl>
                                          <p:spTgt spid="3">
                                            <p:txEl>
                                              <p:pRg st="14" end="14"/>
                                            </p:txEl>
                                          </p:spTgt>
                                        </p:tgtEl>
                                      </p:cBhvr>
                                      <p:to x="100000" y="100000"/>
                                    </p:animScale>
                                    <p:animScale>
                                      <p:cBhvr>
                                        <p:cTn id="81" dur="26">
                                          <p:stCondLst>
                                            <p:cond delay="1808"/>
                                          </p:stCondLst>
                                        </p:cTn>
                                        <p:tgtEl>
                                          <p:spTgt spid="3">
                                            <p:txEl>
                                              <p:pRg st="14" end="14"/>
                                            </p:txEl>
                                          </p:spTgt>
                                        </p:tgtEl>
                                      </p:cBhvr>
                                      <p:to x="100000" y="95000"/>
                                    </p:animScale>
                                    <p:animScale>
                                      <p:cBhvr>
                                        <p:cTn id="82" dur="166" decel="50000">
                                          <p:stCondLst>
                                            <p:cond delay="1834"/>
                                          </p:stCondLst>
                                        </p:cTn>
                                        <p:tgtEl>
                                          <p:spTgt spid="3">
                                            <p:txEl>
                                              <p:pRg st="14" end="1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677</TotalTime>
  <Words>2576</Words>
  <Application>Microsoft Office PowerPoint</Application>
  <PresentationFormat>Presentación en pantalla (4:3)</PresentationFormat>
  <Paragraphs>130</Paragraphs>
  <Slides>19</Slides>
  <Notes>0</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¿QUÉ HACER PARA QUE TE BAYA BIEN EN LA VIDA?</vt:lpstr>
      <vt:lpstr>Presentación de PowerPoint</vt:lpstr>
      <vt:lpstr>Dado que nuestro carácter esta tan pervertido: ¿Qué tenemos que hacer para llenar estas cinco condiciones?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¿Qué HACER PARA QUE TE BAYA BIÉN EN AL VIDA?</dc:title>
  <dc:creator>FAMILIA FIERRO CH</dc:creator>
  <cp:lastModifiedBy>FAMILIA FIERRO CH</cp:lastModifiedBy>
  <cp:revision>102</cp:revision>
  <dcterms:created xsi:type="dcterms:W3CDTF">2014-01-04T22:29:31Z</dcterms:created>
  <dcterms:modified xsi:type="dcterms:W3CDTF">2014-01-13T02:33:18Z</dcterms:modified>
</cp:coreProperties>
</file>